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omments/modernComment_10D_0.xml" ContentType="application/vnd.ms-powerpoint.comments+xml"/>
  <Override PartName="/ppt/notesSlides/notesSlide1.xml" ContentType="application/vnd.openxmlformats-officedocument.presentationml.notesSlide+xml"/>
  <Override PartName="/ppt/comments/modernComment_122_432E4945.xml" ContentType="application/vnd.ms-powerpoint.comments+xml"/>
  <Override PartName="/ppt/comments/modernComment_136_B38FCB9F.xml" ContentType="application/vnd.ms-powerpoint.comments+xml"/>
  <Override PartName="/ppt/comments/modernComment_141_DEB51DCF.xml" ContentType="application/vnd.ms-powerpoint.comments+xml"/>
  <Override PartName="/ppt/comments/modernComment_144_B0ADCC1C.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4B_37F4363C.xml" ContentType="application/vnd.ms-powerpoint.comments+xml"/>
  <Override PartName="/ppt/comments/modernComment_153_D6502C47.xml" ContentType="application/vnd.ms-powerpoint.comments+xml"/>
  <Override PartName="/ppt/comments/modernComment_157_52FEC8C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67" r:id="rId2"/>
    <p:sldId id="269" r:id="rId3"/>
    <p:sldId id="283" r:id="rId4"/>
    <p:sldId id="270" r:id="rId5"/>
    <p:sldId id="284" r:id="rId6"/>
    <p:sldId id="285" r:id="rId7"/>
    <p:sldId id="287" r:id="rId8"/>
    <p:sldId id="286" r:id="rId9"/>
    <p:sldId id="288" r:id="rId10"/>
    <p:sldId id="290" r:id="rId11"/>
    <p:sldId id="289" r:id="rId12"/>
    <p:sldId id="379" r:id="rId13"/>
    <p:sldId id="291" r:id="rId14"/>
    <p:sldId id="292" r:id="rId15"/>
    <p:sldId id="293" r:id="rId16"/>
    <p:sldId id="295" r:id="rId17"/>
    <p:sldId id="294" r:id="rId18"/>
    <p:sldId id="296" r:id="rId19"/>
    <p:sldId id="297" r:id="rId20"/>
    <p:sldId id="298" r:id="rId21"/>
    <p:sldId id="299" r:id="rId22"/>
    <p:sldId id="300" r:id="rId23"/>
    <p:sldId id="301" r:id="rId24"/>
    <p:sldId id="302" r:id="rId25"/>
    <p:sldId id="268" r:id="rId26"/>
    <p:sldId id="271" r:id="rId27"/>
    <p:sldId id="272" r:id="rId28"/>
    <p:sldId id="303" r:id="rId29"/>
    <p:sldId id="304" r:id="rId30"/>
    <p:sldId id="305" r:id="rId31"/>
    <p:sldId id="306" r:id="rId32"/>
    <p:sldId id="308" r:id="rId33"/>
    <p:sldId id="307" r:id="rId34"/>
    <p:sldId id="273" r:id="rId35"/>
    <p:sldId id="274" r:id="rId36"/>
    <p:sldId id="309" r:id="rId37"/>
    <p:sldId id="310" r:id="rId38"/>
    <p:sldId id="311" r:id="rId39"/>
    <p:sldId id="313" r:id="rId40"/>
    <p:sldId id="312" r:id="rId41"/>
    <p:sldId id="314" r:id="rId42"/>
    <p:sldId id="315" r:id="rId43"/>
    <p:sldId id="316" r:id="rId44"/>
    <p:sldId id="377" r:id="rId45"/>
    <p:sldId id="317" r:id="rId46"/>
    <p:sldId id="318" r:id="rId47"/>
    <p:sldId id="319" r:id="rId48"/>
    <p:sldId id="320" r:id="rId49"/>
    <p:sldId id="321" r:id="rId50"/>
    <p:sldId id="322" r:id="rId51"/>
    <p:sldId id="323" r:id="rId52"/>
    <p:sldId id="275" r:id="rId53"/>
    <p:sldId id="325" r:id="rId54"/>
    <p:sldId id="324" r:id="rId55"/>
    <p:sldId id="327" r:id="rId56"/>
    <p:sldId id="328" r:id="rId57"/>
    <p:sldId id="329" r:id="rId58"/>
    <p:sldId id="330" r:id="rId59"/>
    <p:sldId id="326" r:id="rId60"/>
    <p:sldId id="331" r:id="rId61"/>
    <p:sldId id="332" r:id="rId62"/>
    <p:sldId id="276" r:id="rId63"/>
    <p:sldId id="333" r:id="rId64"/>
    <p:sldId id="339" r:id="rId65"/>
    <p:sldId id="340" r:id="rId66"/>
    <p:sldId id="341" r:id="rId67"/>
    <p:sldId id="342" r:id="rId68"/>
    <p:sldId id="343" r:id="rId69"/>
    <p:sldId id="344" r:id="rId70"/>
    <p:sldId id="345" r:id="rId71"/>
    <p:sldId id="378" r:id="rId72"/>
    <p:sldId id="346" r:id="rId73"/>
    <p:sldId id="347" r:id="rId74"/>
    <p:sldId id="348" r:id="rId75"/>
    <p:sldId id="349" r:id="rId76"/>
    <p:sldId id="338" r:id="rId77"/>
    <p:sldId id="350" r:id="rId78"/>
    <p:sldId id="334" r:id="rId79"/>
    <p:sldId id="336" r:id="rId80"/>
    <p:sldId id="352" r:id="rId81"/>
    <p:sldId id="278" r:id="rId82"/>
    <p:sldId id="335" r:id="rId83"/>
    <p:sldId id="355" r:id="rId84"/>
    <p:sldId id="356" r:id="rId85"/>
    <p:sldId id="357" r:id="rId86"/>
    <p:sldId id="358" r:id="rId87"/>
    <p:sldId id="282" r:id="rId88"/>
    <p:sldId id="360" r:id="rId89"/>
    <p:sldId id="361" r:id="rId90"/>
    <p:sldId id="362" r:id="rId91"/>
    <p:sldId id="363" r:id="rId92"/>
    <p:sldId id="364" r:id="rId93"/>
    <p:sldId id="365" r:id="rId94"/>
    <p:sldId id="366" r:id="rId95"/>
    <p:sldId id="367" r:id="rId96"/>
    <p:sldId id="368" r:id="rId97"/>
    <p:sldId id="369" r:id="rId98"/>
    <p:sldId id="370" r:id="rId99"/>
    <p:sldId id="371" r:id="rId100"/>
    <p:sldId id="372" r:id="rId101"/>
    <p:sldId id="373" r:id="rId102"/>
    <p:sldId id="374" r:id="rId103"/>
    <p:sldId id="375" r:id="rId104"/>
    <p:sldId id="376" r:id="rId105"/>
    <p:sldId id="337" r:id="rId106"/>
    <p:sldId id="279" r:id="rId107"/>
    <p:sldId id="354" r:id="rId108"/>
    <p:sldId id="351" r:id="rId109"/>
    <p:sldId id="280" r:id="rId110"/>
    <p:sldId id="353" r:id="rId111"/>
    <p:sldId id="359" r:id="rId112"/>
    <p:sldId id="277" r:id="rId113"/>
    <p:sldId id="281" r:id="rId114"/>
  </p:sldIdLst>
  <p:sldSz cx="20104100" cy="1130935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719C14-CCD8-064D-E7F9-F7A24FFA7A95}" name="Arianna Rodriguez" initials="AR" userId="S::arodriguez@pibetaphi.org::c8e078af-abea-4b1e-a70c-a0d568e15981" providerId="AD"/>
  <p188:author id="{83FA7578-70AE-CBC1-D851-7D4CA5FBD73E}" name="Kimberly Gooch" initials="KG" userId="S::kgooch@pibetaphi.org::9c3b822f-562a-4ada-a265-8e4cb183fe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79C1B8-72EB-477C-B9C0-9E79209C6A40}" v="156" dt="2025-01-23T21:21:49.355"/>
  </p1510:revLst>
</p1510:revInfo>
</file>

<file path=ppt/tableStyles.xml><?xml version="1.0" encoding="utf-8"?>
<a:tblStyleLst xmlns:a="http://schemas.openxmlformats.org/drawingml/2006/main" def="{5C22544A-7EE6-4342-B048-85BDC9FD1C3A}">
  <a:tblStyle styleId="{2D5ABB26-0587-4C30-8999-92F81FD0307C}" styleName="">
    <a:wholeTbl>
      <a:tcTxStyle>
        <a:font>
          <a:latin typeface="+mn-lt"/>
          <a:ea typeface="+mn-ea"/>
          <a:cs typeface="+mn-cs"/>
        </a:font>
        <a:srgbClr val="000000"/>
      </a:tcTxStyle>
      <a:tcStyle>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6" d="100"/>
          <a:sy n="46" d="100"/>
        </p:scale>
        <p:origin x="84" y="46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ustomXml" Target="../customXml/item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customXml" Target="../customXml/item2.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6/11/relationships/changesInfo" Target="changesInfos/changesInfo1.xml"/><Relationship Id="rId125"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anna Rodriguez" userId="c8e078af-abea-4b1e-a70c-a0d568e15981" providerId="ADAL" clId="{6E79C1B8-72EB-477C-B9C0-9E79209C6A40}"/>
    <pc:docChg chg="custSel addSld modSld sldOrd modNotesMaster">
      <pc:chgData name="Arianna Rodriguez" userId="c8e078af-abea-4b1e-a70c-a0d568e15981" providerId="ADAL" clId="{6E79C1B8-72EB-477C-B9C0-9E79209C6A40}" dt="2025-01-25T02:32:44.724" v="214"/>
      <pc:docMkLst>
        <pc:docMk/>
      </pc:docMkLst>
      <pc:sldChg chg="modNotes">
        <pc:chgData name="Arianna Rodriguez" userId="c8e078af-abea-4b1e-a70c-a0d568e15981" providerId="ADAL" clId="{6E79C1B8-72EB-477C-B9C0-9E79209C6A40}" dt="2025-01-23T17:07:25.131" v="17"/>
        <pc:sldMkLst>
          <pc:docMk/>
          <pc:sldMk cId="0" sldId="270"/>
        </pc:sldMkLst>
      </pc:sldChg>
      <pc:sldChg chg="ord">
        <pc:chgData name="Arianna Rodriguez" userId="c8e078af-abea-4b1e-a70c-a0d568e15981" providerId="ADAL" clId="{6E79C1B8-72EB-477C-B9C0-9E79209C6A40}" dt="2025-01-25T02:32:44.724" v="214"/>
        <pc:sldMkLst>
          <pc:docMk/>
          <pc:sldMk cId="2758498337" sldId="287"/>
        </pc:sldMkLst>
      </pc:sldChg>
      <pc:sldChg chg="delSp modSp mod ord delAnim modAnim">
        <pc:chgData name="Arianna Rodriguez" userId="c8e078af-abea-4b1e-a70c-a0d568e15981" providerId="ADAL" clId="{6E79C1B8-72EB-477C-B9C0-9E79209C6A40}" dt="2025-01-23T19:05:42.081" v="206" actId="1076"/>
        <pc:sldMkLst>
          <pc:docMk/>
          <pc:sldMk cId="1127106885" sldId="290"/>
        </pc:sldMkLst>
        <pc:spChg chg="mod">
          <ac:chgData name="Arianna Rodriguez" userId="c8e078af-abea-4b1e-a70c-a0d568e15981" providerId="ADAL" clId="{6E79C1B8-72EB-477C-B9C0-9E79209C6A40}" dt="2025-01-23T19:03:52.860" v="46" actId="20577"/>
          <ac:spMkLst>
            <pc:docMk/>
            <pc:sldMk cId="1127106885" sldId="290"/>
            <ac:spMk id="3" creationId="{72126F00-D15C-9B6C-566F-C22EEF61A95F}"/>
          </ac:spMkLst>
        </pc:spChg>
        <pc:spChg chg="mod">
          <ac:chgData name="Arianna Rodriguez" userId="c8e078af-abea-4b1e-a70c-a0d568e15981" providerId="ADAL" clId="{6E79C1B8-72EB-477C-B9C0-9E79209C6A40}" dt="2025-01-23T19:05:42.081" v="206" actId="1076"/>
          <ac:spMkLst>
            <pc:docMk/>
            <pc:sldMk cId="1127106885" sldId="290"/>
            <ac:spMk id="4" creationId="{96AFDD28-8276-402A-223A-C54415A8F707}"/>
          </ac:spMkLst>
        </pc:spChg>
      </pc:sldChg>
      <pc:sldChg chg="modNotes">
        <pc:chgData name="Arianna Rodriguez" userId="c8e078af-abea-4b1e-a70c-a0d568e15981" providerId="ADAL" clId="{6E79C1B8-72EB-477C-B9C0-9E79209C6A40}" dt="2025-01-23T17:07:25.131" v="17"/>
        <pc:sldMkLst>
          <pc:docMk/>
          <pc:sldMk cId="3177500609" sldId="329"/>
        </pc:sldMkLst>
      </pc:sldChg>
      <pc:sldChg chg="addSp modSp mod">
        <pc:chgData name="Arianna Rodriguez" userId="c8e078af-abea-4b1e-a70c-a0d568e15981" providerId="ADAL" clId="{6E79C1B8-72EB-477C-B9C0-9E79209C6A40}" dt="2025-01-23T21:21:55.864" v="212" actId="962"/>
        <pc:sldMkLst>
          <pc:docMk/>
          <pc:sldMk cId="3896068356" sldId="362"/>
        </pc:sldMkLst>
        <pc:picChg chg="mod">
          <ac:chgData name="Arianna Rodriguez" userId="c8e078af-abea-4b1e-a70c-a0d568e15981" providerId="ADAL" clId="{6E79C1B8-72EB-477C-B9C0-9E79209C6A40}" dt="2025-01-23T21:21:29.161" v="207" actId="1076"/>
          <ac:picMkLst>
            <pc:docMk/>
            <pc:sldMk cId="3896068356" sldId="362"/>
            <ac:picMk id="4" creationId="{B8D2CEE7-C818-EFB8-E5E8-68AD649C355C}"/>
          </ac:picMkLst>
        </pc:picChg>
        <pc:picChg chg="add mod">
          <ac:chgData name="Arianna Rodriguez" userId="c8e078af-abea-4b1e-a70c-a0d568e15981" providerId="ADAL" clId="{6E79C1B8-72EB-477C-B9C0-9E79209C6A40}" dt="2025-01-23T21:21:55.864" v="212" actId="962"/>
          <ac:picMkLst>
            <pc:docMk/>
            <pc:sldMk cId="3896068356" sldId="362"/>
            <ac:picMk id="5" creationId="{F188939F-54EF-53D6-F62A-3CAA5457E9F9}"/>
          </ac:picMkLst>
        </pc:picChg>
      </pc:sldChg>
      <pc:sldChg chg="modSp add mod ord">
        <pc:chgData name="Arianna Rodriguez" userId="c8e078af-abea-4b1e-a70c-a0d568e15981" providerId="ADAL" clId="{6E79C1B8-72EB-477C-B9C0-9E79209C6A40}" dt="2025-01-23T04:26:03.037" v="16" actId="20577"/>
        <pc:sldMkLst>
          <pc:docMk/>
          <pc:sldMk cId="1701824883" sldId="378"/>
        </pc:sldMkLst>
        <pc:spChg chg="mod">
          <ac:chgData name="Arianna Rodriguez" userId="c8e078af-abea-4b1e-a70c-a0d568e15981" providerId="ADAL" clId="{6E79C1B8-72EB-477C-B9C0-9E79209C6A40}" dt="2025-01-23T04:26:03.037" v="16" actId="20577"/>
          <ac:spMkLst>
            <pc:docMk/>
            <pc:sldMk cId="1701824883" sldId="378"/>
            <ac:spMk id="2" creationId="{5C4A275E-6256-08C7-0FCA-E2DCB5931910}"/>
          </ac:spMkLst>
        </pc:spChg>
      </pc:sldChg>
      <pc:sldChg chg="add">
        <pc:chgData name="Arianna Rodriguez" userId="c8e078af-abea-4b1e-a70c-a0d568e15981" providerId="ADAL" clId="{6E79C1B8-72EB-477C-B9C0-9E79209C6A40}" dt="2025-01-23T19:03:27.738" v="18" actId="2890"/>
        <pc:sldMkLst>
          <pc:docMk/>
          <pc:sldMk cId="3748094922" sldId="379"/>
        </pc:sldMkLst>
      </pc:sldChg>
    </pc:docChg>
  </pc:docChgLst>
</pc:chgInfo>
</file>

<file path=ppt/comments/modernComment_10D_0.xml><?xml version="1.0" encoding="utf-8"?>
<p188:cmLst xmlns:a="http://schemas.openxmlformats.org/drawingml/2006/main" xmlns:r="http://schemas.openxmlformats.org/officeDocument/2006/relationships" xmlns:p188="http://schemas.microsoft.com/office/powerpoint/2018/8/main">
  <p188:cm id="{31CB1629-49BE-49CD-8EBF-6AEE661C7DE5}" authorId="{83FA7578-70AE-CBC1-D851-7D4CA5FBD73E}" created="2025-01-13T21:56:20.479">
    <pc:sldMkLst xmlns:pc="http://schemas.microsoft.com/office/powerpoint/2013/main/command">
      <pc:docMk/>
      <pc:sldMk cId="0" sldId="269"/>
    </pc:sldMkLst>
    <p188:txBody>
      <a:bodyPr/>
      <a:lstStyle/>
      <a:p>
        <a:r>
          <a:rPr lang="en-US"/>
          <a:t>stylized names</a:t>
        </a:r>
      </a:p>
    </p188:txBody>
    <p188:extLst>
      <p:ext xmlns:p="http://schemas.openxmlformats.org/presentationml/2006/main" uri="{57CB4572-C831-44C2-8A1C-0ADB6CCDFE69}">
        <p223:reactions xmlns:p223="http://schemas.microsoft.com/office/powerpoint/2022/03/main">
          <p223:rxn type="👍">
            <p223:instance time="2025-01-13T23:57:30.031" authorId="{3E719C14-CCD8-064D-E7F9-F7A24FFA7A95}"/>
          </p223:rxn>
        </p223:reactions>
      </p:ext>
    </p188:extLst>
  </p188:cm>
</p188:cmLst>
</file>

<file path=ppt/comments/modernComment_122_432E4945.xml><?xml version="1.0" encoding="utf-8"?>
<p188:cmLst xmlns:a="http://schemas.openxmlformats.org/drawingml/2006/main" xmlns:r="http://schemas.openxmlformats.org/officeDocument/2006/relationships" xmlns:p188="http://schemas.microsoft.com/office/powerpoint/2018/8/main">
  <p188:cm id="{826B8548-7740-4D98-93EA-9B96040A3BD7}" authorId="{83FA7578-70AE-CBC1-D851-7D4CA5FBD73E}" created="2025-01-13T22:00:23.244">
    <ac:deMkLst xmlns:ac="http://schemas.microsoft.com/office/drawing/2013/main/command">
      <pc:docMk xmlns:pc="http://schemas.microsoft.com/office/powerpoint/2013/main/command"/>
      <pc:sldMk xmlns:pc="http://schemas.microsoft.com/office/powerpoint/2013/main/command" cId="1127106885" sldId="290"/>
      <ac:spMk id="5" creationId="{E177332E-8DD3-16A2-FFF3-0C421D4914C5}"/>
    </ac:deMkLst>
    <p188:txBody>
      <a:bodyPr/>
      <a:lstStyle/>
      <a:p>
        <a:r>
          <a:rPr lang="en-US"/>
          <a:t>added full names in front of abbreviations</a:t>
        </a:r>
      </a:p>
    </p188:txBody>
    <p188:extLst>
      <p:ext xmlns:p="http://schemas.openxmlformats.org/presentationml/2006/main" uri="{57CB4572-C831-44C2-8A1C-0ADB6CCDFE69}">
        <p223:reactions xmlns:p223="http://schemas.microsoft.com/office/powerpoint/2022/03/main">
          <p223:rxn type="👍">
            <p223:instance time="2025-01-13T23:58:04.783" authorId="{3E719C14-CCD8-064D-E7F9-F7A24FFA7A95}"/>
          </p223:rxn>
        </p223:reactions>
      </p:ext>
    </p188:extLst>
  </p188:cm>
</p188:cmLst>
</file>

<file path=ppt/comments/modernComment_136_B38FCB9F.xml><?xml version="1.0" encoding="utf-8"?>
<p188:cmLst xmlns:a="http://schemas.openxmlformats.org/drawingml/2006/main" xmlns:r="http://schemas.openxmlformats.org/officeDocument/2006/relationships" xmlns:p188="http://schemas.microsoft.com/office/powerpoint/2018/8/main">
  <p188:cm id="{2EFBF133-44CD-4EF4-BC8A-E0FF1953BF09}" authorId="{83FA7578-70AE-CBC1-D851-7D4CA5FBD73E}" created="2025-01-13T22:05:41.541">
    <ac:deMkLst xmlns:ac="http://schemas.microsoft.com/office/drawing/2013/main/command">
      <pc:docMk xmlns:pc="http://schemas.microsoft.com/office/powerpoint/2013/main/command"/>
      <pc:sldMk xmlns:pc="http://schemas.microsoft.com/office/powerpoint/2013/main/command" cId="3012545439" sldId="310"/>
      <ac:spMk id="3" creationId="{7F889FE7-8171-D684-DFAF-DF7035657EB1}"/>
    </ac:deMkLst>
    <p188:replyLst>
      <p188:reply id="{A1B52246-6CF9-45C3-B133-833F0A783E4A}" authorId="{3E719C14-CCD8-064D-E7F9-F7A24FFA7A95}" created="2025-01-14T00:00:46.820">
        <p188:txBody>
          <a:bodyPr/>
          <a:lstStyle/>
          <a:p>
            <a:r>
              <a:rPr lang="en-US"/>
              <a:t>@kgooch@pibetaphi.org  Are we allowed to change wording from the Constitution and Statutes? Has the official document been updated to say "member" vs. "Women"?</a:t>
            </a:r>
          </a:p>
        </p188:txBody>
      </p188:reply>
    </p188:replyLst>
    <p188:txBody>
      <a:bodyPr/>
      <a:lstStyle/>
      <a:p>
        <a:r>
          <a:rPr lang="en-US"/>
          <a:t>changed women to member</a:t>
        </a:r>
      </a:p>
    </p188:txBody>
  </p188:cm>
</p188:cmLst>
</file>

<file path=ppt/comments/modernComment_141_DEB51DCF.xml><?xml version="1.0" encoding="utf-8"?>
<p188:cmLst xmlns:a="http://schemas.openxmlformats.org/drawingml/2006/main" xmlns:r="http://schemas.openxmlformats.org/officeDocument/2006/relationships" xmlns:p188="http://schemas.microsoft.com/office/powerpoint/2018/8/main">
  <p188:cm id="{1118D38E-0C1C-445E-B182-2EA5AEACB3A2}" authorId="{83FA7578-70AE-CBC1-D851-7D4CA5FBD73E}" created="2025-01-13T22:07:45.525">
    <pc:sldMkLst xmlns:pc="http://schemas.microsoft.com/office/powerpoint/2013/main/command">
      <pc:docMk/>
      <pc:sldMk cId="3736411599" sldId="321"/>
    </pc:sldMkLst>
    <p188:txBody>
      <a:bodyPr/>
      <a:lstStyle/>
      <a:p>
        <a:r>
          <a:rPr lang="en-US"/>
          <a:t>fixed some bullet spacing on these slides</a:t>
        </a:r>
      </a:p>
    </p188:txBody>
    <p188:extLst>
      <p:ext xmlns:p="http://schemas.openxmlformats.org/presentationml/2006/main" uri="{57CB4572-C831-44C2-8A1C-0ADB6CCDFE69}">
        <p223:reactions xmlns:p223="http://schemas.microsoft.com/office/powerpoint/2022/03/main">
          <p223:rxn type="👍">
            <p223:instance time="2025-01-14T00:01:14.462" authorId="{3E719C14-CCD8-064D-E7F9-F7A24FFA7A95}"/>
          </p223:rxn>
        </p223:reactions>
      </p:ext>
    </p188:extLst>
  </p188:cm>
</p188:cmLst>
</file>

<file path=ppt/comments/modernComment_144_B0ADCC1C.xml><?xml version="1.0" encoding="utf-8"?>
<p188:cmLst xmlns:a="http://schemas.openxmlformats.org/drawingml/2006/main" xmlns:r="http://schemas.openxmlformats.org/officeDocument/2006/relationships" xmlns:p188="http://schemas.microsoft.com/office/powerpoint/2018/8/main">
  <p188:cm id="{AD834DE3-62A5-4948-B0BB-0650775BF10A}" authorId="{83FA7578-70AE-CBC1-D851-7D4CA5FBD73E}" created="2025-01-13T22:09:11.259">
    <pc:sldMkLst xmlns:pc="http://schemas.microsoft.com/office/powerpoint/2013/main/command">
      <pc:docMk/>
      <pc:sldMk cId="2964179996" sldId="324"/>
    </pc:sldMkLst>
    <p188:txBody>
      <a:bodyPr/>
      <a:lstStyle/>
      <a:p>
        <a:r>
          <a:rPr lang="en-US"/>
          <a:t>removed periods of incomplete sentence</a:t>
        </a:r>
      </a:p>
    </p188:txBody>
    <p188:extLst>
      <p:ext xmlns:p="http://schemas.openxmlformats.org/presentationml/2006/main" uri="{57CB4572-C831-44C2-8A1C-0ADB6CCDFE69}">
        <p223:reactions xmlns:p223="http://schemas.microsoft.com/office/powerpoint/2022/03/main">
          <p223:rxn type="👍">
            <p223:instance time="2025-01-14T00:15:00.694" authorId="{3E719C14-CCD8-064D-E7F9-F7A24FFA7A95}"/>
          </p223:rxn>
        </p223:reactions>
      </p:ext>
    </p188:extLst>
  </p188:cm>
</p188:cmLst>
</file>

<file path=ppt/comments/modernComment_14B_37F4363C.xml><?xml version="1.0" encoding="utf-8"?>
<p188:cmLst xmlns:a="http://schemas.openxmlformats.org/drawingml/2006/main" xmlns:r="http://schemas.openxmlformats.org/officeDocument/2006/relationships" xmlns:p188="http://schemas.microsoft.com/office/powerpoint/2018/8/main">
  <p188:cm id="{09FB3924-A2C4-48F9-A414-60CD0B780CAF}" authorId="{83FA7578-70AE-CBC1-D851-7D4CA5FBD73E}" created="2025-01-13T22:09:57.244">
    <pc:sldMkLst xmlns:pc="http://schemas.microsoft.com/office/powerpoint/2013/main/command">
      <pc:docMk/>
      <pc:sldMk cId="938751548" sldId="331"/>
    </pc:sldMkLst>
    <p188:txBody>
      <a:bodyPr/>
      <a:lstStyle/>
      <a:p>
        <a:r>
          <a:rPr lang="en-US"/>
          <a:t>fixed this font to match the rest</a:t>
        </a:r>
      </a:p>
    </p188:txBody>
  </p188:cm>
</p188:cmLst>
</file>

<file path=ppt/comments/modernComment_153_D6502C47.xml><?xml version="1.0" encoding="utf-8"?>
<p188:cmLst xmlns:a="http://schemas.openxmlformats.org/drawingml/2006/main" xmlns:r="http://schemas.openxmlformats.org/officeDocument/2006/relationships" xmlns:p188="http://schemas.microsoft.com/office/powerpoint/2018/8/main">
  <p188:cm id="{8C652E86-C379-4374-B052-0FC9464E9F4D}" authorId="{83FA7578-70AE-CBC1-D851-7D4CA5FBD73E}" created="2025-01-13T22:12:03.525">
    <pc:sldMkLst xmlns:pc="http://schemas.microsoft.com/office/powerpoint/2013/main/command">
      <pc:docMk/>
      <pc:sldMk cId="3595578439" sldId="339"/>
    </pc:sldMkLst>
    <p188:txBody>
      <a:bodyPr/>
      <a:lstStyle/>
      <a:p>
        <a:r>
          <a:rPr lang="en-US"/>
          <a:t>spelled out names </a:t>
        </a:r>
      </a:p>
    </p188:txBody>
  </p188:cm>
</p188:cmLst>
</file>

<file path=ppt/comments/modernComment_157_52FEC8C2.xml><?xml version="1.0" encoding="utf-8"?>
<p188:cmLst xmlns:a="http://schemas.openxmlformats.org/drawingml/2006/main" xmlns:r="http://schemas.openxmlformats.org/officeDocument/2006/relationships" xmlns:p188="http://schemas.microsoft.com/office/powerpoint/2018/8/main">
  <p188:cm id="{A2173885-AA0C-43C3-B360-C4DAFB12F7E4}" authorId="{83FA7578-70AE-CBC1-D851-7D4CA5FBD73E}" created="2025-01-13T22:12:58.353">
    <pc:sldMkLst xmlns:pc="http://schemas.microsoft.com/office/powerpoint/2013/main/command">
      <pc:docMk/>
      <pc:sldMk cId="1392429250" sldId="343"/>
    </pc:sldMkLst>
    <p188:txBody>
      <a:bodyPr/>
      <a:lstStyle/>
      <a:p>
        <a:r>
          <a:rPr lang="en-US"/>
          <a:t>updated fonts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40E728-A98F-D8C4-41B5-84205757EF3A}"/>
              </a:ext>
            </a:extLst>
          </p:cNvPr>
          <p:cNvSpPr txBox="1">
            <a:spLocks noGrp="1"/>
          </p:cNvSpPr>
          <p:nvPr>
            <p:ph type="hdr" sz="quarter"/>
          </p:nvPr>
        </p:nvSpPr>
        <p:spPr>
          <a:xfrm>
            <a:off x="0" y="0"/>
            <a:ext cx="4034140" cy="351942"/>
          </a:xfrm>
          <a:prstGeom prst="rect">
            <a:avLst/>
          </a:prstGeom>
          <a:noFill/>
          <a:ln>
            <a:noFill/>
          </a:ln>
        </p:spPr>
        <p:txBody>
          <a:bodyPr vert="horz" wrap="square" lIns="47540" tIns="23770" rIns="47540" bIns="23770" anchor="t" anchorCtr="0" compatLnSpc="1">
            <a:noAutofit/>
          </a:bodyPr>
          <a:lstStyle>
            <a:lvl1pPr marL="0" marR="0" lvl="0" indent="0" algn="l" defTabSz="475397" rtl="0" fontAlgn="auto" hangingPunct="1">
              <a:lnSpc>
                <a:spcPct val="100000"/>
              </a:lnSpc>
              <a:spcBef>
                <a:spcPts val="0"/>
              </a:spcBef>
              <a:spcAft>
                <a:spcPts val="0"/>
              </a:spcAft>
              <a:buNone/>
              <a:tabLst/>
              <a:defRPr lang="en-US" sz="600" b="0" i="0" u="none" strike="noStrike" kern="0" cap="none" spc="0" baseline="0">
                <a:solidFill>
                  <a:srgbClr val="000000"/>
                </a:solidFill>
                <a:uFillTx/>
              </a:defRPr>
            </a:lvl1pPr>
          </a:lstStyle>
          <a:p>
            <a:pPr lvl="0"/>
            <a:endParaRPr lang="en-US"/>
          </a:p>
        </p:txBody>
      </p:sp>
      <p:sp>
        <p:nvSpPr>
          <p:cNvPr id="3" name="Date Placeholder 2">
            <a:extLst>
              <a:ext uri="{FF2B5EF4-FFF2-40B4-BE49-F238E27FC236}">
                <a16:creationId xmlns:a16="http://schemas.microsoft.com/office/drawing/2014/main" id="{AF8DC92E-E4FE-3B78-84A2-753F6BF6A366}"/>
              </a:ext>
            </a:extLst>
          </p:cNvPr>
          <p:cNvSpPr txBox="1">
            <a:spLocks noGrp="1"/>
          </p:cNvSpPr>
          <p:nvPr>
            <p:ph type="dt" idx="1"/>
          </p:nvPr>
        </p:nvSpPr>
        <p:spPr>
          <a:xfrm>
            <a:off x="5272758" y="0"/>
            <a:ext cx="4034140" cy="351942"/>
          </a:xfrm>
          <a:prstGeom prst="rect">
            <a:avLst/>
          </a:prstGeom>
          <a:noFill/>
          <a:ln>
            <a:noFill/>
          </a:ln>
        </p:spPr>
        <p:txBody>
          <a:bodyPr vert="horz" wrap="square" lIns="47540" tIns="23770" rIns="47540" bIns="23770" anchor="t" anchorCtr="0" compatLnSpc="1">
            <a:noAutofit/>
          </a:bodyPr>
          <a:lstStyle>
            <a:lvl1pPr marL="0" marR="0" lvl="0" indent="0" algn="r" defTabSz="475397" rtl="0" fontAlgn="auto" hangingPunct="1">
              <a:lnSpc>
                <a:spcPct val="100000"/>
              </a:lnSpc>
              <a:spcBef>
                <a:spcPts val="0"/>
              </a:spcBef>
              <a:spcAft>
                <a:spcPts val="0"/>
              </a:spcAft>
              <a:buNone/>
              <a:tabLst/>
              <a:defRPr lang="en-US" sz="600" b="0" i="0" u="none" strike="noStrike" kern="0" cap="none" spc="0" baseline="0">
                <a:solidFill>
                  <a:srgbClr val="000000"/>
                </a:solidFill>
                <a:uFillTx/>
              </a:defRPr>
            </a:lvl1pPr>
          </a:lstStyle>
          <a:p>
            <a:pPr lvl="0"/>
            <a:fld id="{8DB0D489-E620-49D2-ABFA-3708C15165D1}" type="datetime1">
              <a:rPr lang="en-US"/>
              <a:pPr lvl="0"/>
              <a:t>1/24/2025</a:t>
            </a:fld>
            <a:endParaRPr lang="en-US"/>
          </a:p>
        </p:txBody>
      </p:sp>
      <p:sp>
        <p:nvSpPr>
          <p:cNvPr id="4" name="Slide Image Placeholder 3">
            <a:extLst>
              <a:ext uri="{FF2B5EF4-FFF2-40B4-BE49-F238E27FC236}">
                <a16:creationId xmlns:a16="http://schemas.microsoft.com/office/drawing/2014/main" id="{FBC37A14-EAFA-63B4-0C79-823A8C65C4EE}"/>
              </a:ext>
            </a:extLst>
          </p:cNvPr>
          <p:cNvSpPr>
            <a:spLocks noGrp="1" noRot="1" noChangeAspect="1"/>
          </p:cNvSpPr>
          <p:nvPr>
            <p:ph type="sldImg" idx="2"/>
          </p:nvPr>
        </p:nvSpPr>
        <p:spPr>
          <a:xfrm>
            <a:off x="2547938" y="877888"/>
            <a:ext cx="4213225" cy="2370137"/>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56CA6B35-20D9-E86B-AB88-C59230BEA2DD}"/>
              </a:ext>
            </a:extLst>
          </p:cNvPr>
          <p:cNvSpPr txBox="1">
            <a:spLocks noGrp="1"/>
          </p:cNvSpPr>
          <p:nvPr>
            <p:ph type="body" sz="quarter" idx="3"/>
          </p:nvPr>
        </p:nvSpPr>
        <p:spPr>
          <a:xfrm>
            <a:off x="930617" y="3379449"/>
            <a:ext cx="7447869" cy="2766259"/>
          </a:xfrm>
          <a:prstGeom prst="rect">
            <a:avLst/>
          </a:prstGeom>
          <a:noFill/>
          <a:ln>
            <a:noFill/>
          </a:ln>
        </p:spPr>
        <p:txBody>
          <a:bodyPr vert="horz" wrap="square" lIns="47540" tIns="23770" rIns="47540" bIns="2377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CC12206-474F-CD68-F91A-D38AEDD31EDA}"/>
              </a:ext>
            </a:extLst>
          </p:cNvPr>
          <p:cNvSpPr txBox="1">
            <a:spLocks noGrp="1"/>
          </p:cNvSpPr>
          <p:nvPr>
            <p:ph type="ftr" sz="quarter" idx="4"/>
          </p:nvPr>
        </p:nvSpPr>
        <p:spPr>
          <a:xfrm>
            <a:off x="0" y="6671154"/>
            <a:ext cx="4034140" cy="351942"/>
          </a:xfrm>
          <a:prstGeom prst="rect">
            <a:avLst/>
          </a:prstGeom>
          <a:noFill/>
          <a:ln>
            <a:noFill/>
          </a:ln>
        </p:spPr>
        <p:txBody>
          <a:bodyPr vert="horz" wrap="square" lIns="47540" tIns="23770" rIns="47540" bIns="23770" anchor="b" anchorCtr="0" compatLnSpc="1">
            <a:noAutofit/>
          </a:bodyPr>
          <a:lstStyle>
            <a:lvl1pPr marL="0" marR="0" lvl="0" indent="0" algn="l" defTabSz="475397" rtl="0" fontAlgn="auto" hangingPunct="1">
              <a:lnSpc>
                <a:spcPct val="100000"/>
              </a:lnSpc>
              <a:spcBef>
                <a:spcPts val="0"/>
              </a:spcBef>
              <a:spcAft>
                <a:spcPts val="0"/>
              </a:spcAft>
              <a:buNone/>
              <a:tabLst/>
              <a:defRPr lang="en-US" sz="600" b="0" i="0" u="none" strike="noStrike" kern="0" cap="none" spc="0" baseline="0">
                <a:solidFill>
                  <a:srgbClr val="000000"/>
                </a:solidFill>
                <a:uFillTx/>
              </a:defRPr>
            </a:lvl1pPr>
          </a:lstStyle>
          <a:p>
            <a:pPr lvl="0"/>
            <a:endParaRPr lang="en-US"/>
          </a:p>
        </p:txBody>
      </p:sp>
      <p:sp>
        <p:nvSpPr>
          <p:cNvPr id="7" name="Slide Number Placeholder 6">
            <a:extLst>
              <a:ext uri="{FF2B5EF4-FFF2-40B4-BE49-F238E27FC236}">
                <a16:creationId xmlns:a16="http://schemas.microsoft.com/office/drawing/2014/main" id="{05EE17C2-2B7D-4071-851F-E8FAC78D04CD}"/>
              </a:ext>
            </a:extLst>
          </p:cNvPr>
          <p:cNvSpPr txBox="1">
            <a:spLocks noGrp="1"/>
          </p:cNvSpPr>
          <p:nvPr>
            <p:ph type="sldNum" sz="quarter" idx="5"/>
          </p:nvPr>
        </p:nvSpPr>
        <p:spPr>
          <a:xfrm>
            <a:off x="5272758" y="6671154"/>
            <a:ext cx="4034140" cy="351942"/>
          </a:xfrm>
          <a:prstGeom prst="rect">
            <a:avLst/>
          </a:prstGeom>
          <a:noFill/>
          <a:ln>
            <a:noFill/>
          </a:ln>
        </p:spPr>
        <p:txBody>
          <a:bodyPr vert="horz" wrap="square" lIns="47540" tIns="23770" rIns="47540" bIns="23770" anchor="b" anchorCtr="0" compatLnSpc="1">
            <a:noAutofit/>
          </a:bodyPr>
          <a:lstStyle>
            <a:lvl1pPr marL="0" marR="0" lvl="0" indent="0" algn="r" defTabSz="475397" rtl="0" fontAlgn="auto" hangingPunct="1">
              <a:lnSpc>
                <a:spcPct val="100000"/>
              </a:lnSpc>
              <a:spcBef>
                <a:spcPts val="0"/>
              </a:spcBef>
              <a:spcAft>
                <a:spcPts val="0"/>
              </a:spcAft>
              <a:buNone/>
              <a:tabLst/>
              <a:defRPr lang="en-US" sz="600" b="0" i="0" u="none" strike="noStrike" kern="0" cap="none" spc="0" baseline="0">
                <a:solidFill>
                  <a:srgbClr val="000000"/>
                </a:solidFill>
                <a:uFillTx/>
              </a:defRPr>
            </a:lvl1pPr>
          </a:lstStyle>
          <a:p>
            <a:pPr lvl="0"/>
            <a:fld id="{2C2064F7-2E04-4852-A92D-D8BBC62BD62C}" type="slidenum">
              <a:t>‹#›</a:t>
            </a:fld>
            <a:endParaRPr lang="en-US"/>
          </a:p>
        </p:txBody>
      </p:sp>
    </p:spTree>
    <p:extLst>
      <p:ext uri="{BB962C8B-B14F-4D97-AF65-F5344CB8AC3E}">
        <p14:creationId xmlns:p14="http://schemas.microsoft.com/office/powerpoint/2010/main" val="2332961929"/>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2C2064F7-2E04-4852-A92D-D8BBC62BD62C}" type="slidenum">
              <a:rPr lang="en-US" smtClean="0"/>
              <a:t>4</a:t>
            </a:fld>
            <a:endParaRPr lang="en-US"/>
          </a:p>
        </p:txBody>
      </p:sp>
    </p:spTree>
    <p:extLst>
      <p:ext uri="{BB962C8B-B14F-4D97-AF65-F5344CB8AC3E}">
        <p14:creationId xmlns:p14="http://schemas.microsoft.com/office/powerpoint/2010/main" val="2974860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2C2064F7-2E04-4852-A92D-D8BBC62BD62C}" type="slidenum">
              <a:rPr lang="en-US" smtClean="0"/>
              <a:t>56</a:t>
            </a:fld>
            <a:endParaRPr lang="en-US"/>
          </a:p>
        </p:txBody>
      </p:sp>
    </p:spTree>
    <p:extLst>
      <p:ext uri="{BB962C8B-B14F-4D97-AF65-F5344CB8AC3E}">
        <p14:creationId xmlns:p14="http://schemas.microsoft.com/office/powerpoint/2010/main" val="380775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55C6E-F7E8-8E58-E94B-7F7D6DE9A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A6B7A-BE63-79A4-3357-E3A233D9B625}"/>
              </a:ext>
            </a:extLst>
          </p:cNvPr>
          <p:cNvSpPr>
            <a:spLocks noGrp="1" noRot="1" noChangeAspect="1"/>
          </p:cNvSpPr>
          <p:nvPr>
            <p:ph type="sldImg"/>
          </p:nvPr>
        </p:nvSpPr>
        <p:spPr>
          <a:xfrm>
            <a:off x="2547938" y="877888"/>
            <a:ext cx="4213225" cy="2370137"/>
          </a:xfrm>
        </p:spPr>
      </p:sp>
      <p:sp>
        <p:nvSpPr>
          <p:cNvPr id="3" name="Notes Placeholder 2">
            <a:extLst>
              <a:ext uri="{FF2B5EF4-FFF2-40B4-BE49-F238E27FC236}">
                <a16:creationId xmlns:a16="http://schemas.microsoft.com/office/drawing/2014/main" id="{98C77E75-8ECB-C741-E025-9866D719E5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A94C12-C758-6B27-52BE-10269A02EF32}"/>
              </a:ext>
            </a:extLst>
          </p:cNvPr>
          <p:cNvSpPr>
            <a:spLocks noGrp="1"/>
          </p:cNvSpPr>
          <p:nvPr>
            <p:ph type="sldNum" sz="quarter" idx="5"/>
          </p:nvPr>
        </p:nvSpPr>
        <p:spPr/>
        <p:txBody>
          <a:bodyPr/>
          <a:lstStyle/>
          <a:p>
            <a:pPr lvl="0"/>
            <a:fld id="{2C2064F7-2E04-4852-A92D-D8BBC62BD62C}" type="slidenum">
              <a:rPr lang="en-US" smtClean="0"/>
              <a:t>57</a:t>
            </a:fld>
            <a:endParaRPr lang="en-US"/>
          </a:p>
        </p:txBody>
      </p:sp>
    </p:spTree>
    <p:extLst>
      <p:ext uri="{BB962C8B-B14F-4D97-AF65-F5344CB8AC3E}">
        <p14:creationId xmlns:p14="http://schemas.microsoft.com/office/powerpoint/2010/main" val="4290876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2025">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1421B25-6FE0-A824-DF22-4A50DFDDABA8}"/>
              </a:ext>
            </a:extLst>
          </p:cNvPr>
          <p:cNvSpPr/>
          <p:nvPr/>
        </p:nvSpPr>
        <p:spPr>
          <a:xfrm>
            <a:off x="-1618" y="0"/>
            <a:ext cx="10656911" cy="11309354"/>
          </a:xfrm>
          <a:prstGeom prst="rect">
            <a:avLst/>
          </a:prstGeom>
          <a:solidFill>
            <a:srgbClr val="1B36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Calibri"/>
            </a:endParaRPr>
          </a:p>
        </p:txBody>
      </p:sp>
      <p:pic>
        <p:nvPicPr>
          <p:cNvPr id="3" name="Picture 9">
            <a:extLst>
              <a:ext uri="{FF2B5EF4-FFF2-40B4-BE49-F238E27FC236}">
                <a16:creationId xmlns:a16="http://schemas.microsoft.com/office/drawing/2014/main" id="{16E122DF-9E81-29C2-8DCE-395638C6731A}"/>
              </a:ext>
            </a:extLst>
          </p:cNvPr>
          <p:cNvPicPr>
            <a:picLocks noChangeAspect="1"/>
          </p:cNvPicPr>
          <p:nvPr/>
        </p:nvPicPr>
        <p:blipFill>
          <a:blip r:embed="rId2"/>
          <a:srcRect/>
          <a:stretch>
            <a:fillRect/>
          </a:stretch>
        </p:blipFill>
        <p:spPr>
          <a:xfrm>
            <a:off x="-1618" y="-457"/>
            <a:ext cx="20104803" cy="11308951"/>
          </a:xfrm>
          <a:prstGeom prst="rect">
            <a:avLst/>
          </a:prstGeom>
          <a:noFill/>
          <a:ln cap="flat">
            <a:noFill/>
          </a:ln>
        </p:spPr>
      </p:pic>
      <p:sp>
        <p:nvSpPr>
          <p:cNvPr id="4" name="Holder 2">
            <a:extLst>
              <a:ext uri="{FF2B5EF4-FFF2-40B4-BE49-F238E27FC236}">
                <a16:creationId xmlns:a16="http://schemas.microsoft.com/office/drawing/2014/main" id="{F2BBE827-8725-5664-2602-B9FBC663D99D}"/>
              </a:ext>
            </a:extLst>
          </p:cNvPr>
          <p:cNvSpPr txBox="1">
            <a:spLocks noGrp="1"/>
          </p:cNvSpPr>
          <p:nvPr>
            <p:ph type="title"/>
          </p:nvPr>
        </p:nvSpPr>
        <p:spPr>
          <a:xfrm>
            <a:off x="11573798" y="3800813"/>
            <a:ext cx="7512061" cy="2031321"/>
          </a:xfrm>
        </p:spPr>
        <p:txBody>
          <a:bodyPr anchor="b"/>
          <a:lstStyle>
            <a:lvl1pPr>
              <a:defRPr>
                <a:solidFill>
                  <a:srgbClr val="1B365D"/>
                </a:solidFill>
              </a:defRPr>
            </a:lvl1pPr>
          </a:lstStyle>
          <a:p>
            <a:pPr lvl="0"/>
            <a:r>
              <a:rPr lang="en-US"/>
              <a:t>Click to edit Master title style</a:t>
            </a:r>
          </a:p>
        </p:txBody>
      </p:sp>
      <p:sp>
        <p:nvSpPr>
          <p:cNvPr id="5" name="Holder 3">
            <a:extLst>
              <a:ext uri="{FF2B5EF4-FFF2-40B4-BE49-F238E27FC236}">
                <a16:creationId xmlns:a16="http://schemas.microsoft.com/office/drawing/2014/main" id="{9C98CF9B-96F9-D7CA-9048-6EC2FE39A7EF}"/>
              </a:ext>
            </a:extLst>
          </p:cNvPr>
          <p:cNvSpPr txBox="1">
            <a:spLocks noGrp="1"/>
          </p:cNvSpPr>
          <p:nvPr>
            <p:ph type="subTitle" idx="4294967295"/>
          </p:nvPr>
        </p:nvSpPr>
        <p:spPr>
          <a:xfrm>
            <a:off x="11607786" y="6071762"/>
            <a:ext cx="7512061" cy="2726594"/>
          </a:xfrm>
        </p:spPr>
        <p:txBody>
          <a:bodyPr/>
          <a:lstStyle>
            <a:lvl1pPr>
              <a:defRPr/>
            </a:lvl1pPr>
          </a:lstStyle>
          <a:p>
            <a:pPr lvl="0"/>
            <a:r>
              <a:rPr lang="en-US"/>
              <a:t>Click to edit Master subtitle style</a:t>
            </a:r>
          </a:p>
        </p:txBody>
      </p:sp>
    </p:spTree>
    <p:extLst>
      <p:ext uri="{BB962C8B-B14F-4D97-AF65-F5344CB8AC3E}">
        <p14:creationId xmlns:p14="http://schemas.microsoft.com/office/powerpoint/2010/main" val="33943396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4 2025">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A846CD2-E53D-6065-ADA6-423312DDC58E}"/>
              </a:ext>
            </a:extLst>
          </p:cNvPr>
          <p:cNvSpPr/>
          <p:nvPr/>
        </p:nvSpPr>
        <p:spPr>
          <a:xfrm>
            <a:off x="0" y="0"/>
            <a:ext cx="2432047" cy="11309354"/>
          </a:xfrm>
          <a:prstGeom prst="rect">
            <a:avLst/>
          </a:prstGeom>
          <a:solidFill>
            <a:srgbClr val="1B36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Calibri"/>
            </a:endParaRPr>
          </a:p>
        </p:txBody>
      </p:sp>
      <p:pic>
        <p:nvPicPr>
          <p:cNvPr id="3" name="Picture 8">
            <a:extLst>
              <a:ext uri="{FF2B5EF4-FFF2-40B4-BE49-F238E27FC236}">
                <a16:creationId xmlns:a16="http://schemas.microsoft.com/office/drawing/2014/main" id="{848D8A2B-1C22-E784-0167-75DEA0AE7C8B}"/>
              </a:ext>
            </a:extLst>
          </p:cNvPr>
          <p:cNvPicPr>
            <a:picLocks noChangeAspect="1"/>
          </p:cNvPicPr>
          <p:nvPr/>
        </p:nvPicPr>
        <p:blipFill>
          <a:blip r:embed="rId2"/>
          <a:srcRect/>
          <a:stretch>
            <a:fillRect/>
          </a:stretch>
        </p:blipFill>
        <p:spPr>
          <a:xfrm>
            <a:off x="0" y="0"/>
            <a:ext cx="20104803" cy="11308951"/>
          </a:xfrm>
          <a:prstGeom prst="rect">
            <a:avLst/>
          </a:prstGeom>
          <a:noFill/>
          <a:ln cap="flat">
            <a:noFill/>
          </a:ln>
        </p:spPr>
      </p:pic>
      <p:sp>
        <p:nvSpPr>
          <p:cNvPr id="4" name="Holder 6">
            <a:extLst>
              <a:ext uri="{FF2B5EF4-FFF2-40B4-BE49-F238E27FC236}">
                <a16:creationId xmlns:a16="http://schemas.microsoft.com/office/drawing/2014/main" id="{1F6A5683-12E2-0BCF-DDC4-EE064668BD40}"/>
              </a:ext>
            </a:extLst>
          </p:cNvPr>
          <p:cNvSpPr txBox="1">
            <a:spLocks noGrp="1"/>
          </p:cNvSpPr>
          <p:nvPr>
            <p:ph type="sldNum" sz="quarter" idx="8"/>
          </p:nvPr>
        </p:nvSpPr>
        <p:spPr/>
        <p:txBody>
          <a:bodyPr/>
          <a:lstStyle>
            <a:lvl1pPr>
              <a:defRPr>
                <a:solidFill>
                  <a:srgbClr val="862041"/>
                </a:solidFill>
              </a:defRPr>
            </a:lvl1pPr>
          </a:lstStyle>
          <a:p>
            <a:pPr lvl="0"/>
            <a:fld id="{B92FE29E-DB66-4701-94EC-9B9F40406010}" type="slidenum">
              <a:t>‹#›</a:t>
            </a:fld>
            <a:endParaRPr lang="en-US"/>
          </a:p>
        </p:txBody>
      </p:sp>
      <p:sp>
        <p:nvSpPr>
          <p:cNvPr id="5" name="Holder 2">
            <a:extLst>
              <a:ext uri="{FF2B5EF4-FFF2-40B4-BE49-F238E27FC236}">
                <a16:creationId xmlns:a16="http://schemas.microsoft.com/office/drawing/2014/main" id="{E63ED314-5BF3-1393-F814-FA3A65B660D7}"/>
              </a:ext>
            </a:extLst>
          </p:cNvPr>
          <p:cNvSpPr txBox="1">
            <a:spLocks noGrp="1"/>
          </p:cNvSpPr>
          <p:nvPr>
            <p:ph type="title"/>
          </p:nvPr>
        </p:nvSpPr>
        <p:spPr>
          <a:xfrm>
            <a:off x="1822444" y="1582780"/>
            <a:ext cx="17441229" cy="1015660"/>
          </a:xfrm>
        </p:spPr>
        <p:txBody>
          <a:bodyPr anchor="b"/>
          <a:lstStyle>
            <a:lvl1pPr>
              <a:defRPr>
                <a:solidFill>
                  <a:srgbClr val="1B365D"/>
                </a:solidFill>
              </a:defRPr>
            </a:lvl1pPr>
          </a:lstStyle>
          <a:p>
            <a:pPr lvl="0"/>
            <a:r>
              <a:rPr lang="en-US"/>
              <a:t>Click to edit Master title style</a:t>
            </a:r>
          </a:p>
        </p:txBody>
      </p:sp>
      <p:sp>
        <p:nvSpPr>
          <p:cNvPr id="6" name="Holder 3">
            <a:extLst>
              <a:ext uri="{FF2B5EF4-FFF2-40B4-BE49-F238E27FC236}">
                <a16:creationId xmlns:a16="http://schemas.microsoft.com/office/drawing/2014/main" id="{4DBF26C9-A7DB-47CD-FD7F-F08A4F101DAD}"/>
              </a:ext>
            </a:extLst>
          </p:cNvPr>
          <p:cNvSpPr txBox="1">
            <a:spLocks noGrp="1"/>
          </p:cNvSpPr>
          <p:nvPr>
            <p:ph type="body" idx="4294967295"/>
          </p:nvPr>
        </p:nvSpPr>
        <p:spPr>
          <a:xfrm>
            <a:off x="1822444" y="2883231"/>
            <a:ext cx="17441229" cy="7219288"/>
          </a:xfrm>
        </p:spPr>
        <p:txBody>
          <a:bodyPr/>
          <a:lstStyle>
            <a:lvl1pPr>
              <a:defRPr/>
            </a:lvl1pPr>
          </a:lstStyle>
          <a:p>
            <a:pPr lvl="0"/>
            <a:r>
              <a:rPr lang="en-US"/>
              <a:t>Click to edit Master text styles</a:t>
            </a:r>
          </a:p>
        </p:txBody>
      </p:sp>
      <p:sp>
        <p:nvSpPr>
          <p:cNvPr id="7" name="Holder 5">
            <a:extLst>
              <a:ext uri="{FF2B5EF4-FFF2-40B4-BE49-F238E27FC236}">
                <a16:creationId xmlns:a16="http://schemas.microsoft.com/office/drawing/2014/main" id="{F5AF2949-FFC9-EE05-5363-AE0EAA58B2CA}"/>
              </a:ext>
            </a:extLst>
          </p:cNvPr>
          <p:cNvSpPr txBox="1"/>
          <p:nvPr/>
        </p:nvSpPr>
        <p:spPr>
          <a:xfrm>
            <a:off x="2889247" y="10681334"/>
            <a:ext cx="6318101" cy="192362"/>
          </a:xfrm>
          <a:prstGeom prst="rect">
            <a:avLst/>
          </a:prstGeom>
          <a:noFill/>
          <a:ln cap="flat">
            <a:noFill/>
          </a:ln>
        </p:spPr>
        <p:txBody>
          <a:bodyPr vert="horz" wrap="square" lIns="0" tIns="0" rIns="0" bIns="0" anchor="t" anchorCtr="0" compatLnSpc="1">
            <a:spAutoFit/>
          </a:bodyPr>
          <a:lstStyle/>
          <a:p>
            <a:pPr marL="12701" marR="0" lvl="0" indent="0" defTabSz="914400" rtl="0" fontAlgn="auto" hangingPunct="1">
              <a:lnSpc>
                <a:spcPts val="1545"/>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155" baseline="0">
                <a:solidFill>
                  <a:srgbClr val="862041"/>
                </a:solidFill>
                <a:uFillTx/>
                <a:latin typeface="Gotham Book" pitchFamily="2"/>
                <a:cs typeface="Montserrat" pitchFamily="2"/>
              </a:rPr>
              <a:t>PI BETA PHI  //  COLLEGE WEEKEND 2025</a:t>
            </a:r>
          </a:p>
        </p:txBody>
      </p:sp>
    </p:spTree>
    <p:extLst>
      <p:ext uri="{BB962C8B-B14F-4D97-AF65-F5344CB8AC3E}">
        <p14:creationId xmlns:p14="http://schemas.microsoft.com/office/powerpoint/2010/main" val="63877395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5 20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5065C-AC91-DDFE-64D4-7D1721EB0519}"/>
              </a:ext>
            </a:extLst>
          </p:cNvPr>
          <p:cNvSpPr/>
          <p:nvPr/>
        </p:nvSpPr>
        <p:spPr>
          <a:xfrm>
            <a:off x="17672051" y="0"/>
            <a:ext cx="2432047" cy="11309354"/>
          </a:xfrm>
          <a:prstGeom prst="rect">
            <a:avLst/>
          </a:prstGeom>
          <a:solidFill>
            <a:srgbClr val="1B36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Calibri"/>
            </a:endParaRPr>
          </a:p>
        </p:txBody>
      </p:sp>
      <p:pic>
        <p:nvPicPr>
          <p:cNvPr id="3" name="Picture 8">
            <a:extLst>
              <a:ext uri="{FF2B5EF4-FFF2-40B4-BE49-F238E27FC236}">
                <a16:creationId xmlns:a16="http://schemas.microsoft.com/office/drawing/2014/main" id="{341F1F15-0EE2-F3A0-6699-DF54F35D377A}"/>
              </a:ext>
            </a:extLst>
          </p:cNvPr>
          <p:cNvPicPr>
            <a:picLocks noChangeAspect="1"/>
          </p:cNvPicPr>
          <p:nvPr/>
        </p:nvPicPr>
        <p:blipFill>
          <a:blip r:embed="rId2"/>
          <a:srcRect/>
          <a:stretch>
            <a:fillRect/>
          </a:stretch>
        </p:blipFill>
        <p:spPr>
          <a:xfrm>
            <a:off x="0" y="15873"/>
            <a:ext cx="20104803" cy="11308951"/>
          </a:xfrm>
          <a:prstGeom prst="rect">
            <a:avLst/>
          </a:prstGeom>
          <a:noFill/>
          <a:ln cap="flat">
            <a:noFill/>
          </a:ln>
        </p:spPr>
      </p:pic>
      <p:sp>
        <p:nvSpPr>
          <p:cNvPr id="4" name="Holder 6">
            <a:extLst>
              <a:ext uri="{FF2B5EF4-FFF2-40B4-BE49-F238E27FC236}">
                <a16:creationId xmlns:a16="http://schemas.microsoft.com/office/drawing/2014/main" id="{4D948228-954C-CC40-9D16-52A184B329C5}"/>
              </a:ext>
            </a:extLst>
          </p:cNvPr>
          <p:cNvSpPr txBox="1">
            <a:spLocks noGrp="1"/>
          </p:cNvSpPr>
          <p:nvPr>
            <p:ph type="sldNum" sz="quarter" idx="8"/>
          </p:nvPr>
        </p:nvSpPr>
        <p:spPr>
          <a:xfrm>
            <a:off x="17291047" y="10681334"/>
            <a:ext cx="200655" cy="577077"/>
          </a:xfrm>
        </p:spPr>
        <p:txBody>
          <a:bodyPr/>
          <a:lstStyle>
            <a:lvl1pPr>
              <a:defRPr>
                <a:solidFill>
                  <a:srgbClr val="862041"/>
                </a:solidFill>
              </a:defRPr>
            </a:lvl1pPr>
          </a:lstStyle>
          <a:p>
            <a:pPr lvl="0"/>
            <a:fld id="{7EE1E01E-6B85-4143-AD11-92446EB1B0A9}" type="slidenum">
              <a:t>‹#›</a:t>
            </a:fld>
            <a:endParaRPr lang="en-US"/>
          </a:p>
        </p:txBody>
      </p:sp>
      <p:sp>
        <p:nvSpPr>
          <p:cNvPr id="5" name="Holder 2">
            <a:extLst>
              <a:ext uri="{FF2B5EF4-FFF2-40B4-BE49-F238E27FC236}">
                <a16:creationId xmlns:a16="http://schemas.microsoft.com/office/drawing/2014/main" id="{815261CE-8154-8664-CFF9-9BE0D93FA8E6}"/>
              </a:ext>
            </a:extLst>
          </p:cNvPr>
          <p:cNvSpPr txBox="1">
            <a:spLocks noGrp="1"/>
          </p:cNvSpPr>
          <p:nvPr>
            <p:ph type="title"/>
          </p:nvPr>
        </p:nvSpPr>
        <p:spPr>
          <a:xfrm>
            <a:off x="1289047" y="1611026"/>
            <a:ext cx="17297403" cy="1015660"/>
          </a:xfrm>
        </p:spPr>
        <p:txBody>
          <a:bodyPr anchor="b"/>
          <a:lstStyle>
            <a:lvl1pPr>
              <a:defRPr>
                <a:solidFill>
                  <a:srgbClr val="1B365D"/>
                </a:solidFill>
              </a:defRPr>
            </a:lvl1pPr>
          </a:lstStyle>
          <a:p>
            <a:pPr lvl="0"/>
            <a:r>
              <a:rPr lang="en-US"/>
              <a:t>Click to edit Master title style</a:t>
            </a:r>
          </a:p>
        </p:txBody>
      </p:sp>
      <p:sp>
        <p:nvSpPr>
          <p:cNvPr id="6" name="Holder 3">
            <a:extLst>
              <a:ext uri="{FF2B5EF4-FFF2-40B4-BE49-F238E27FC236}">
                <a16:creationId xmlns:a16="http://schemas.microsoft.com/office/drawing/2014/main" id="{ABA54181-B0FE-3E3C-CBAE-E9B79A792FCC}"/>
              </a:ext>
            </a:extLst>
          </p:cNvPr>
          <p:cNvSpPr txBox="1">
            <a:spLocks noGrp="1"/>
          </p:cNvSpPr>
          <p:nvPr>
            <p:ph type="body" idx="4294967295"/>
          </p:nvPr>
        </p:nvSpPr>
        <p:spPr>
          <a:xfrm>
            <a:off x="1289047" y="2911477"/>
            <a:ext cx="17297403" cy="7219288"/>
          </a:xfrm>
        </p:spPr>
        <p:txBody>
          <a:bodyPr/>
          <a:lstStyle>
            <a:lvl1pPr>
              <a:defRPr/>
            </a:lvl1pPr>
          </a:lstStyle>
          <a:p>
            <a:pPr lvl="0"/>
            <a:r>
              <a:rPr lang="en-US"/>
              <a:t>Click to edit Master text styles</a:t>
            </a:r>
          </a:p>
        </p:txBody>
      </p:sp>
      <p:sp>
        <p:nvSpPr>
          <p:cNvPr id="7" name="Holder 5">
            <a:extLst>
              <a:ext uri="{FF2B5EF4-FFF2-40B4-BE49-F238E27FC236}">
                <a16:creationId xmlns:a16="http://schemas.microsoft.com/office/drawing/2014/main" id="{4455E634-9CCD-1F15-78AE-3AEA542DCB32}"/>
              </a:ext>
            </a:extLst>
          </p:cNvPr>
          <p:cNvSpPr txBox="1"/>
          <p:nvPr/>
        </p:nvSpPr>
        <p:spPr>
          <a:xfrm>
            <a:off x="639759" y="10681334"/>
            <a:ext cx="6318101" cy="192362"/>
          </a:xfrm>
          <a:prstGeom prst="rect">
            <a:avLst/>
          </a:prstGeom>
          <a:noFill/>
          <a:ln cap="flat">
            <a:noFill/>
          </a:ln>
        </p:spPr>
        <p:txBody>
          <a:bodyPr vert="horz" wrap="square" lIns="0" tIns="0" rIns="0" bIns="0" anchor="t" anchorCtr="0" compatLnSpc="1">
            <a:spAutoFit/>
          </a:bodyPr>
          <a:lstStyle/>
          <a:p>
            <a:pPr marL="12701" marR="0" lvl="0" indent="0" defTabSz="914400" rtl="0" fontAlgn="auto" hangingPunct="1">
              <a:lnSpc>
                <a:spcPts val="1545"/>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155" baseline="0">
                <a:solidFill>
                  <a:srgbClr val="862041"/>
                </a:solidFill>
                <a:uFillTx/>
                <a:latin typeface="Gotham Book" pitchFamily="2"/>
                <a:cs typeface="Montserrat" pitchFamily="2"/>
              </a:rPr>
              <a:t>PI BETA PHI  //  COLLEGE WEEKEND 2025</a:t>
            </a:r>
          </a:p>
        </p:txBody>
      </p:sp>
    </p:spTree>
    <p:extLst>
      <p:ext uri="{BB962C8B-B14F-4D97-AF65-F5344CB8AC3E}">
        <p14:creationId xmlns:p14="http://schemas.microsoft.com/office/powerpoint/2010/main" val="347351386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with Photo 2025">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BC589903-CDA9-631C-D416-D5C34F183E00}"/>
              </a:ext>
            </a:extLst>
          </p:cNvPr>
          <p:cNvPicPr>
            <a:picLocks noChangeAspect="1"/>
          </p:cNvPicPr>
          <p:nvPr/>
        </p:nvPicPr>
        <p:blipFill>
          <a:blip r:embed="rId2"/>
          <a:srcRect/>
          <a:stretch>
            <a:fillRect/>
          </a:stretch>
        </p:blipFill>
        <p:spPr>
          <a:xfrm>
            <a:off x="0" y="17931"/>
            <a:ext cx="20104803" cy="11308951"/>
          </a:xfrm>
          <a:prstGeom prst="rect">
            <a:avLst/>
          </a:prstGeom>
          <a:noFill/>
          <a:ln cap="flat">
            <a:noFill/>
          </a:ln>
        </p:spPr>
      </p:pic>
      <p:sp>
        <p:nvSpPr>
          <p:cNvPr id="3" name="Picture Placeholder 4">
            <a:extLst>
              <a:ext uri="{FF2B5EF4-FFF2-40B4-BE49-F238E27FC236}">
                <a16:creationId xmlns:a16="http://schemas.microsoft.com/office/drawing/2014/main" id="{62B4DBC3-FC9B-7B39-514B-74CBDD6AC735}"/>
              </a:ext>
            </a:extLst>
          </p:cNvPr>
          <p:cNvSpPr txBox="1">
            <a:spLocks noGrp="1"/>
          </p:cNvSpPr>
          <p:nvPr>
            <p:ph type="pic" idx="4294967295"/>
          </p:nvPr>
        </p:nvSpPr>
        <p:spPr>
          <a:xfrm>
            <a:off x="15614651" y="-3172"/>
            <a:ext cx="4489447" cy="11291422"/>
          </a:xfrm>
        </p:spPr>
        <p:txBody>
          <a:bodyPr anchor="ctr" anchorCtr="1"/>
          <a:lstStyle>
            <a:lvl1pPr>
              <a:defRPr/>
            </a:lvl1pPr>
          </a:lstStyle>
          <a:p>
            <a:pPr lvl="0"/>
            <a:r>
              <a:rPr lang="en-US"/>
              <a:t>Click to add a photo</a:t>
            </a:r>
          </a:p>
        </p:txBody>
      </p:sp>
      <p:sp>
        <p:nvSpPr>
          <p:cNvPr id="4" name="Holder 2">
            <a:extLst>
              <a:ext uri="{FF2B5EF4-FFF2-40B4-BE49-F238E27FC236}">
                <a16:creationId xmlns:a16="http://schemas.microsoft.com/office/drawing/2014/main" id="{9D5D2CBE-AE0B-9CF6-F781-5175BC68743B}"/>
              </a:ext>
            </a:extLst>
          </p:cNvPr>
          <p:cNvSpPr txBox="1">
            <a:spLocks noGrp="1"/>
          </p:cNvSpPr>
          <p:nvPr>
            <p:ph type="title"/>
          </p:nvPr>
        </p:nvSpPr>
        <p:spPr>
          <a:xfrm>
            <a:off x="1289047" y="1582780"/>
            <a:ext cx="13563596" cy="1015660"/>
          </a:xfrm>
        </p:spPr>
        <p:txBody>
          <a:bodyPr anchor="b"/>
          <a:lstStyle>
            <a:lvl1pPr>
              <a:defRPr>
                <a:solidFill>
                  <a:srgbClr val="1B365D"/>
                </a:solidFill>
              </a:defRPr>
            </a:lvl1pPr>
          </a:lstStyle>
          <a:p>
            <a:pPr lvl="0"/>
            <a:r>
              <a:rPr lang="en-US"/>
              <a:t>Click to edit Master title style</a:t>
            </a:r>
          </a:p>
        </p:txBody>
      </p:sp>
      <p:sp>
        <p:nvSpPr>
          <p:cNvPr id="5" name="Holder 3">
            <a:extLst>
              <a:ext uri="{FF2B5EF4-FFF2-40B4-BE49-F238E27FC236}">
                <a16:creationId xmlns:a16="http://schemas.microsoft.com/office/drawing/2014/main" id="{55E118D3-8A83-1357-AB8A-E6E9A35DB212}"/>
              </a:ext>
            </a:extLst>
          </p:cNvPr>
          <p:cNvSpPr txBox="1">
            <a:spLocks noGrp="1"/>
          </p:cNvSpPr>
          <p:nvPr>
            <p:ph type="body" idx="4294967295"/>
          </p:nvPr>
        </p:nvSpPr>
        <p:spPr>
          <a:xfrm>
            <a:off x="1289047" y="2883231"/>
            <a:ext cx="13563596" cy="7219288"/>
          </a:xfrm>
        </p:spPr>
        <p:txBody>
          <a:bodyPr/>
          <a:lstStyle>
            <a:lvl1pPr>
              <a:defRPr/>
            </a:lvl1pPr>
          </a:lstStyle>
          <a:p>
            <a:pPr lvl="0"/>
            <a:r>
              <a:rPr lang="en-US"/>
              <a:t>Click to edit Master text styles</a:t>
            </a:r>
          </a:p>
        </p:txBody>
      </p:sp>
      <p:sp>
        <p:nvSpPr>
          <p:cNvPr id="6" name="Holder 5">
            <a:extLst>
              <a:ext uri="{FF2B5EF4-FFF2-40B4-BE49-F238E27FC236}">
                <a16:creationId xmlns:a16="http://schemas.microsoft.com/office/drawing/2014/main" id="{4D24C865-CC72-E6D4-DC75-231C67C0FDB6}"/>
              </a:ext>
            </a:extLst>
          </p:cNvPr>
          <p:cNvSpPr txBox="1"/>
          <p:nvPr/>
        </p:nvSpPr>
        <p:spPr>
          <a:xfrm>
            <a:off x="639759" y="10681334"/>
            <a:ext cx="6318101" cy="192362"/>
          </a:xfrm>
          <a:prstGeom prst="rect">
            <a:avLst/>
          </a:prstGeom>
          <a:noFill/>
          <a:ln cap="flat">
            <a:noFill/>
          </a:ln>
        </p:spPr>
        <p:txBody>
          <a:bodyPr vert="horz" wrap="square" lIns="0" tIns="0" rIns="0" bIns="0" anchor="t" anchorCtr="0" compatLnSpc="1">
            <a:spAutoFit/>
          </a:bodyPr>
          <a:lstStyle/>
          <a:p>
            <a:pPr marL="12701" marR="0" lvl="0" indent="0" defTabSz="914400" rtl="0" fontAlgn="auto" hangingPunct="1">
              <a:lnSpc>
                <a:spcPts val="1545"/>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155" baseline="0">
                <a:solidFill>
                  <a:srgbClr val="862041"/>
                </a:solidFill>
                <a:uFillTx/>
                <a:latin typeface="Gotham Book" pitchFamily="2"/>
                <a:cs typeface="Montserrat" pitchFamily="2"/>
              </a:rPr>
              <a:t>PI BETA PHI  //  COLLEGE WEEKEND 2025</a:t>
            </a:r>
          </a:p>
        </p:txBody>
      </p:sp>
    </p:spTree>
    <p:extLst>
      <p:ext uri="{BB962C8B-B14F-4D97-AF65-F5344CB8AC3E}">
        <p14:creationId xmlns:p14="http://schemas.microsoft.com/office/powerpoint/2010/main" val="194895141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with Photo 2 2025">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08C5E65B-D8DE-AF6A-A9F2-C1F7C693C0AD}"/>
              </a:ext>
            </a:extLst>
          </p:cNvPr>
          <p:cNvPicPr>
            <a:picLocks noChangeAspect="1"/>
          </p:cNvPicPr>
          <p:nvPr/>
        </p:nvPicPr>
        <p:blipFill>
          <a:blip r:embed="rId2"/>
          <a:srcRect/>
          <a:stretch>
            <a:fillRect/>
          </a:stretch>
        </p:blipFill>
        <p:spPr>
          <a:xfrm>
            <a:off x="0" y="393"/>
            <a:ext cx="20104803" cy="11308951"/>
          </a:xfrm>
          <a:prstGeom prst="rect">
            <a:avLst/>
          </a:prstGeom>
          <a:noFill/>
          <a:ln cap="flat">
            <a:noFill/>
          </a:ln>
        </p:spPr>
      </p:pic>
      <p:sp>
        <p:nvSpPr>
          <p:cNvPr id="3" name="Picture Placeholder 4">
            <a:extLst>
              <a:ext uri="{FF2B5EF4-FFF2-40B4-BE49-F238E27FC236}">
                <a16:creationId xmlns:a16="http://schemas.microsoft.com/office/drawing/2014/main" id="{05F5C0A7-6E8E-341D-BA36-AB01BC9A8AAB}"/>
              </a:ext>
            </a:extLst>
          </p:cNvPr>
          <p:cNvSpPr txBox="1">
            <a:spLocks noGrp="1"/>
          </p:cNvSpPr>
          <p:nvPr>
            <p:ph type="pic" idx="4294967295"/>
          </p:nvPr>
        </p:nvSpPr>
        <p:spPr>
          <a:xfrm>
            <a:off x="12566654" y="0"/>
            <a:ext cx="7537454" cy="11291422"/>
          </a:xfrm>
        </p:spPr>
        <p:txBody>
          <a:bodyPr anchor="ctr" anchorCtr="1"/>
          <a:lstStyle>
            <a:lvl1pPr>
              <a:defRPr/>
            </a:lvl1pPr>
          </a:lstStyle>
          <a:p>
            <a:pPr lvl="0"/>
            <a:r>
              <a:rPr lang="en-US"/>
              <a:t>Click to add a photo</a:t>
            </a:r>
          </a:p>
        </p:txBody>
      </p:sp>
      <p:sp>
        <p:nvSpPr>
          <p:cNvPr id="4" name="Holder 2">
            <a:extLst>
              <a:ext uri="{FF2B5EF4-FFF2-40B4-BE49-F238E27FC236}">
                <a16:creationId xmlns:a16="http://schemas.microsoft.com/office/drawing/2014/main" id="{3534E4D0-AA1E-B219-65B4-679F2FFBEDBF}"/>
              </a:ext>
            </a:extLst>
          </p:cNvPr>
          <p:cNvSpPr txBox="1">
            <a:spLocks noGrp="1"/>
          </p:cNvSpPr>
          <p:nvPr>
            <p:ph type="title"/>
          </p:nvPr>
        </p:nvSpPr>
        <p:spPr>
          <a:xfrm>
            <a:off x="1289047" y="567120"/>
            <a:ext cx="10515600" cy="2031321"/>
          </a:xfrm>
        </p:spPr>
        <p:txBody>
          <a:bodyPr anchor="b"/>
          <a:lstStyle>
            <a:lvl1pPr>
              <a:defRPr>
                <a:solidFill>
                  <a:srgbClr val="1B365D"/>
                </a:solidFill>
              </a:defRPr>
            </a:lvl1pPr>
          </a:lstStyle>
          <a:p>
            <a:pPr lvl="0"/>
            <a:r>
              <a:rPr lang="en-US"/>
              <a:t>Click to edit Master title style</a:t>
            </a:r>
          </a:p>
        </p:txBody>
      </p:sp>
      <p:sp>
        <p:nvSpPr>
          <p:cNvPr id="5" name="Holder 3">
            <a:extLst>
              <a:ext uri="{FF2B5EF4-FFF2-40B4-BE49-F238E27FC236}">
                <a16:creationId xmlns:a16="http://schemas.microsoft.com/office/drawing/2014/main" id="{5151792E-0070-2598-EC7A-F98A3C93D0BF}"/>
              </a:ext>
            </a:extLst>
          </p:cNvPr>
          <p:cNvSpPr txBox="1">
            <a:spLocks noGrp="1"/>
          </p:cNvSpPr>
          <p:nvPr>
            <p:ph type="body" idx="4294967295"/>
          </p:nvPr>
        </p:nvSpPr>
        <p:spPr>
          <a:xfrm>
            <a:off x="1289047" y="2883231"/>
            <a:ext cx="10515600" cy="7219288"/>
          </a:xfrm>
        </p:spPr>
        <p:txBody>
          <a:bodyPr/>
          <a:lstStyle>
            <a:lvl1pPr>
              <a:defRPr/>
            </a:lvl1pPr>
          </a:lstStyle>
          <a:p>
            <a:pPr lvl="0"/>
            <a:r>
              <a:rPr lang="en-US"/>
              <a:t>Click to edit Master text styles</a:t>
            </a:r>
          </a:p>
        </p:txBody>
      </p:sp>
      <p:sp>
        <p:nvSpPr>
          <p:cNvPr id="6" name="Holder 5">
            <a:extLst>
              <a:ext uri="{FF2B5EF4-FFF2-40B4-BE49-F238E27FC236}">
                <a16:creationId xmlns:a16="http://schemas.microsoft.com/office/drawing/2014/main" id="{3ADC4A5E-15F3-35F2-AACA-22C9759C112F}"/>
              </a:ext>
            </a:extLst>
          </p:cNvPr>
          <p:cNvSpPr txBox="1"/>
          <p:nvPr/>
        </p:nvSpPr>
        <p:spPr>
          <a:xfrm>
            <a:off x="639759" y="10681334"/>
            <a:ext cx="6318101" cy="192362"/>
          </a:xfrm>
          <a:prstGeom prst="rect">
            <a:avLst/>
          </a:prstGeom>
          <a:noFill/>
          <a:ln cap="flat">
            <a:noFill/>
          </a:ln>
        </p:spPr>
        <p:txBody>
          <a:bodyPr vert="horz" wrap="square" lIns="0" tIns="0" rIns="0" bIns="0" anchor="t" anchorCtr="0" compatLnSpc="1">
            <a:spAutoFit/>
          </a:bodyPr>
          <a:lstStyle/>
          <a:p>
            <a:pPr marL="12701" marR="0" lvl="0" indent="0" defTabSz="914400" rtl="0" fontAlgn="auto" hangingPunct="1">
              <a:lnSpc>
                <a:spcPts val="1545"/>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155" baseline="0">
                <a:solidFill>
                  <a:srgbClr val="862041"/>
                </a:solidFill>
                <a:uFillTx/>
                <a:latin typeface="Gotham Book" pitchFamily="2"/>
                <a:cs typeface="Montserrat" pitchFamily="2"/>
              </a:rPr>
              <a:t>PI BETA PHI  //  COLLEGE WEEKEND 2025</a:t>
            </a:r>
          </a:p>
        </p:txBody>
      </p:sp>
    </p:spTree>
    <p:extLst>
      <p:ext uri="{BB962C8B-B14F-4D97-AF65-F5344CB8AC3E}">
        <p14:creationId xmlns:p14="http://schemas.microsoft.com/office/powerpoint/2010/main" val="221821122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with Photo 3 2025">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4A66FF0D-FAAC-8EEB-8BDA-61041A5BEF08}"/>
              </a:ext>
            </a:extLst>
          </p:cNvPr>
          <p:cNvPicPr>
            <a:picLocks noChangeAspect="1"/>
          </p:cNvPicPr>
          <p:nvPr/>
        </p:nvPicPr>
        <p:blipFill>
          <a:blip r:embed="rId2"/>
          <a:srcRect/>
          <a:stretch>
            <a:fillRect/>
          </a:stretch>
        </p:blipFill>
        <p:spPr>
          <a:xfrm>
            <a:off x="0" y="393"/>
            <a:ext cx="20104803" cy="11308951"/>
          </a:xfrm>
          <a:prstGeom prst="rect">
            <a:avLst/>
          </a:prstGeom>
          <a:noFill/>
          <a:ln cap="flat">
            <a:noFill/>
          </a:ln>
        </p:spPr>
      </p:pic>
      <p:sp>
        <p:nvSpPr>
          <p:cNvPr id="3" name="Picture Placeholder 4">
            <a:extLst>
              <a:ext uri="{FF2B5EF4-FFF2-40B4-BE49-F238E27FC236}">
                <a16:creationId xmlns:a16="http://schemas.microsoft.com/office/drawing/2014/main" id="{6CF96AAD-D196-381B-83A2-17EF052F2F57}"/>
              </a:ext>
            </a:extLst>
          </p:cNvPr>
          <p:cNvSpPr txBox="1">
            <a:spLocks noGrp="1"/>
          </p:cNvSpPr>
          <p:nvPr>
            <p:ph type="pic" idx="4294967295"/>
          </p:nvPr>
        </p:nvSpPr>
        <p:spPr>
          <a:xfrm>
            <a:off x="0" y="17931"/>
            <a:ext cx="7537454" cy="11291422"/>
          </a:xfrm>
        </p:spPr>
        <p:txBody>
          <a:bodyPr anchor="ctr" anchorCtr="1"/>
          <a:lstStyle>
            <a:lvl1pPr>
              <a:defRPr/>
            </a:lvl1pPr>
          </a:lstStyle>
          <a:p>
            <a:pPr lvl="0"/>
            <a:r>
              <a:rPr lang="en-US"/>
              <a:t>Click to add a photo</a:t>
            </a:r>
          </a:p>
        </p:txBody>
      </p:sp>
      <p:sp>
        <p:nvSpPr>
          <p:cNvPr id="4" name="Holder 6">
            <a:extLst>
              <a:ext uri="{FF2B5EF4-FFF2-40B4-BE49-F238E27FC236}">
                <a16:creationId xmlns:a16="http://schemas.microsoft.com/office/drawing/2014/main" id="{7401AA17-BC7A-3751-8EC5-35909CB3AEED}"/>
              </a:ext>
            </a:extLst>
          </p:cNvPr>
          <p:cNvSpPr txBox="1">
            <a:spLocks noGrp="1"/>
          </p:cNvSpPr>
          <p:nvPr>
            <p:ph type="sldNum" sz="quarter" idx="8"/>
          </p:nvPr>
        </p:nvSpPr>
        <p:spPr/>
        <p:txBody>
          <a:bodyPr/>
          <a:lstStyle>
            <a:lvl1pPr>
              <a:defRPr>
                <a:solidFill>
                  <a:srgbClr val="862041"/>
                </a:solidFill>
              </a:defRPr>
            </a:lvl1pPr>
          </a:lstStyle>
          <a:p>
            <a:pPr lvl="0"/>
            <a:fld id="{31750B41-B493-43FE-8E7A-620072FFD5DD}" type="slidenum">
              <a:t>‹#›</a:t>
            </a:fld>
            <a:endParaRPr lang="en-US"/>
          </a:p>
        </p:txBody>
      </p:sp>
      <p:sp>
        <p:nvSpPr>
          <p:cNvPr id="5" name="Holder 2">
            <a:extLst>
              <a:ext uri="{FF2B5EF4-FFF2-40B4-BE49-F238E27FC236}">
                <a16:creationId xmlns:a16="http://schemas.microsoft.com/office/drawing/2014/main" id="{99C0EB28-94C1-C1E4-F2D5-C4AFC7DC4FEA}"/>
              </a:ext>
            </a:extLst>
          </p:cNvPr>
          <p:cNvSpPr txBox="1">
            <a:spLocks noGrp="1"/>
          </p:cNvSpPr>
          <p:nvPr>
            <p:ph type="title"/>
          </p:nvPr>
        </p:nvSpPr>
        <p:spPr>
          <a:xfrm>
            <a:off x="8528051" y="567120"/>
            <a:ext cx="10591796" cy="2031321"/>
          </a:xfrm>
        </p:spPr>
        <p:txBody>
          <a:bodyPr anchor="b"/>
          <a:lstStyle>
            <a:lvl1pPr>
              <a:defRPr>
                <a:solidFill>
                  <a:srgbClr val="1B365D"/>
                </a:solidFill>
              </a:defRPr>
            </a:lvl1pPr>
          </a:lstStyle>
          <a:p>
            <a:pPr lvl="0"/>
            <a:r>
              <a:rPr lang="en-US"/>
              <a:t>Click to edit Master title style</a:t>
            </a:r>
          </a:p>
        </p:txBody>
      </p:sp>
      <p:sp>
        <p:nvSpPr>
          <p:cNvPr id="6" name="Holder 3">
            <a:extLst>
              <a:ext uri="{FF2B5EF4-FFF2-40B4-BE49-F238E27FC236}">
                <a16:creationId xmlns:a16="http://schemas.microsoft.com/office/drawing/2014/main" id="{70BA4C42-11E7-E2E7-27DD-034F3A45A21D}"/>
              </a:ext>
            </a:extLst>
          </p:cNvPr>
          <p:cNvSpPr txBox="1">
            <a:spLocks noGrp="1"/>
          </p:cNvSpPr>
          <p:nvPr>
            <p:ph type="body" idx="4294967295"/>
          </p:nvPr>
        </p:nvSpPr>
        <p:spPr>
          <a:xfrm>
            <a:off x="8528051" y="2883231"/>
            <a:ext cx="10591796" cy="7219288"/>
          </a:xfrm>
        </p:spPr>
        <p:txBody>
          <a:bodyPr/>
          <a:lstStyle>
            <a:lvl1pPr>
              <a:defRPr/>
            </a:lvl1pPr>
          </a:lstStyle>
          <a:p>
            <a:pPr lvl="0"/>
            <a:r>
              <a:rPr lang="en-US"/>
              <a:t>Click to edit Master text styles</a:t>
            </a:r>
          </a:p>
        </p:txBody>
      </p:sp>
      <p:sp>
        <p:nvSpPr>
          <p:cNvPr id="7" name="Holder 5">
            <a:extLst>
              <a:ext uri="{FF2B5EF4-FFF2-40B4-BE49-F238E27FC236}">
                <a16:creationId xmlns:a16="http://schemas.microsoft.com/office/drawing/2014/main" id="{8E092067-65D6-2710-8700-283944A850B5}"/>
              </a:ext>
            </a:extLst>
          </p:cNvPr>
          <p:cNvSpPr txBox="1"/>
          <p:nvPr/>
        </p:nvSpPr>
        <p:spPr>
          <a:xfrm>
            <a:off x="8526459" y="10681334"/>
            <a:ext cx="6318101" cy="192362"/>
          </a:xfrm>
          <a:prstGeom prst="rect">
            <a:avLst/>
          </a:prstGeom>
          <a:noFill/>
          <a:ln cap="flat">
            <a:noFill/>
          </a:ln>
        </p:spPr>
        <p:txBody>
          <a:bodyPr vert="horz" wrap="square" lIns="0" tIns="0" rIns="0" bIns="0" anchor="t" anchorCtr="0" compatLnSpc="1">
            <a:spAutoFit/>
          </a:bodyPr>
          <a:lstStyle/>
          <a:p>
            <a:pPr marL="12701" marR="0" lvl="0" indent="0" defTabSz="914400" rtl="0" fontAlgn="auto" hangingPunct="1">
              <a:lnSpc>
                <a:spcPts val="1545"/>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155" baseline="0">
                <a:solidFill>
                  <a:srgbClr val="862041"/>
                </a:solidFill>
                <a:uFillTx/>
                <a:latin typeface="Gotham Book" pitchFamily="2"/>
                <a:cs typeface="Montserrat" pitchFamily="2"/>
              </a:rPr>
              <a:t>PI BETA PHI  //  COLLEGE WEEKEND 2025</a:t>
            </a:r>
          </a:p>
        </p:txBody>
      </p:sp>
    </p:spTree>
    <p:extLst>
      <p:ext uri="{BB962C8B-B14F-4D97-AF65-F5344CB8AC3E}">
        <p14:creationId xmlns:p14="http://schemas.microsoft.com/office/powerpoint/2010/main" val="28255465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e 2025">
    <p:bg>
      <p:bgPr>
        <a:solidFill>
          <a:srgbClr val="1B365D"/>
        </a:solid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75E42E11-7CA5-B2C2-77B1-2A6C752E8CCC}"/>
              </a:ext>
            </a:extLst>
          </p:cNvPr>
          <p:cNvPicPr>
            <a:picLocks noChangeAspect="1"/>
          </p:cNvPicPr>
          <p:nvPr/>
        </p:nvPicPr>
        <p:blipFill>
          <a:blip r:embed="rId2"/>
          <a:srcRect/>
          <a:stretch>
            <a:fillRect/>
          </a:stretch>
        </p:blipFill>
        <p:spPr>
          <a:xfrm>
            <a:off x="0" y="5029"/>
            <a:ext cx="20104803" cy="11308951"/>
          </a:xfrm>
          <a:prstGeom prst="rect">
            <a:avLst/>
          </a:prstGeom>
          <a:noFill/>
          <a:ln cap="flat">
            <a:noFill/>
          </a:ln>
        </p:spPr>
      </p:pic>
      <p:sp>
        <p:nvSpPr>
          <p:cNvPr id="3" name="Holder 2">
            <a:extLst>
              <a:ext uri="{FF2B5EF4-FFF2-40B4-BE49-F238E27FC236}">
                <a16:creationId xmlns:a16="http://schemas.microsoft.com/office/drawing/2014/main" id="{DFA78C88-F405-1D84-48AC-7AFCCE4F711D}"/>
              </a:ext>
            </a:extLst>
          </p:cNvPr>
          <p:cNvSpPr txBox="1">
            <a:spLocks noGrp="1"/>
          </p:cNvSpPr>
          <p:nvPr>
            <p:ph type="title"/>
          </p:nvPr>
        </p:nvSpPr>
        <p:spPr>
          <a:xfrm>
            <a:off x="2965454" y="4200534"/>
            <a:ext cx="15163796" cy="2954654"/>
          </a:xfrm>
        </p:spPr>
        <p:txBody>
          <a:bodyPr anchor="b"/>
          <a:lstStyle>
            <a:lvl1pPr>
              <a:defRPr sz="9600">
                <a:solidFill>
                  <a:srgbClr val="FFFFFF"/>
                </a:solidFill>
              </a:defRPr>
            </a:lvl1pPr>
          </a:lstStyle>
          <a:p>
            <a:pPr lvl="0"/>
            <a:r>
              <a:rPr lang="en-US"/>
              <a:t>Click to edit Master title style</a:t>
            </a:r>
          </a:p>
        </p:txBody>
      </p:sp>
      <p:sp>
        <p:nvSpPr>
          <p:cNvPr id="4" name="Holder 3">
            <a:extLst>
              <a:ext uri="{FF2B5EF4-FFF2-40B4-BE49-F238E27FC236}">
                <a16:creationId xmlns:a16="http://schemas.microsoft.com/office/drawing/2014/main" id="{382F11D6-7EE6-2357-5BE3-E81D616118CB}"/>
              </a:ext>
            </a:extLst>
          </p:cNvPr>
          <p:cNvSpPr txBox="1">
            <a:spLocks noGrp="1"/>
          </p:cNvSpPr>
          <p:nvPr>
            <p:ph type="subTitle" idx="4294967295"/>
          </p:nvPr>
        </p:nvSpPr>
        <p:spPr>
          <a:xfrm>
            <a:off x="2999442" y="7394816"/>
            <a:ext cx="15129808" cy="492440"/>
          </a:xfrm>
        </p:spPr>
        <p:txBody>
          <a:bodyPr/>
          <a:lstStyle>
            <a:lvl1pPr>
              <a:defRPr>
                <a:solidFill>
                  <a:srgbClr val="FFFFFF"/>
                </a:solidFill>
              </a:defRPr>
            </a:lvl1pPr>
          </a:lstStyle>
          <a:p>
            <a:pPr lvl="0"/>
            <a:r>
              <a:rPr lang="en-US"/>
              <a:t>Click to edit Master subtitle style</a:t>
            </a:r>
          </a:p>
        </p:txBody>
      </p:sp>
      <p:sp>
        <p:nvSpPr>
          <p:cNvPr id="5" name="Holder 2">
            <a:extLst>
              <a:ext uri="{FF2B5EF4-FFF2-40B4-BE49-F238E27FC236}">
                <a16:creationId xmlns:a16="http://schemas.microsoft.com/office/drawing/2014/main" id="{A78E3088-AA8A-7723-0B96-FA1E8D8D3D53}"/>
              </a:ext>
            </a:extLst>
          </p:cNvPr>
          <p:cNvSpPr txBox="1"/>
          <p:nvPr/>
        </p:nvSpPr>
        <p:spPr>
          <a:xfrm>
            <a:off x="2965454" y="2592296"/>
            <a:ext cx="15163796" cy="3062380"/>
          </a:xfrm>
          <a:prstGeom prst="rect">
            <a:avLst/>
          </a:prstGeom>
          <a:noFill/>
          <a:ln cap="flat">
            <a:noFill/>
          </a:ln>
        </p:spPr>
        <p:txBody>
          <a:bodyPr vert="horz" wrap="square" lIns="0" tIns="0" rIns="0" bIns="0" anchor="b"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9900" b="0" i="0" u="none" strike="noStrike" kern="0" cap="none" spc="0" baseline="0">
                <a:solidFill>
                  <a:srgbClr val="FFFFFF"/>
                </a:solidFill>
                <a:uFillTx/>
                <a:latin typeface="Hello Mogels"/>
                <a:cs typeface="Hello Mogels"/>
              </a:rPr>
              <a:t>“</a:t>
            </a:r>
          </a:p>
        </p:txBody>
      </p:sp>
    </p:spTree>
    <p:extLst>
      <p:ext uri="{BB962C8B-B14F-4D97-AF65-F5344CB8AC3E}">
        <p14:creationId xmlns:p14="http://schemas.microsoft.com/office/powerpoint/2010/main" val="175811162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old Slide 2025">
    <p:bg>
      <p:bgPr>
        <a:solidFill>
          <a:srgbClr val="1B365D"/>
        </a:solid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E88321F9-3CC4-FA5E-B5D9-B7B33B1ADCF7}"/>
              </a:ext>
            </a:extLst>
          </p:cNvPr>
          <p:cNvPicPr>
            <a:picLocks noChangeAspect="1"/>
          </p:cNvPicPr>
          <p:nvPr/>
        </p:nvPicPr>
        <p:blipFill>
          <a:blip r:embed="rId2"/>
          <a:srcRect/>
          <a:stretch>
            <a:fillRect/>
          </a:stretch>
        </p:blipFill>
        <p:spPr>
          <a:xfrm>
            <a:off x="0" y="393"/>
            <a:ext cx="20104803" cy="11308951"/>
          </a:xfrm>
          <a:prstGeom prst="rect">
            <a:avLst/>
          </a:prstGeom>
          <a:noFill/>
          <a:ln cap="flat">
            <a:noFill/>
          </a:ln>
        </p:spPr>
      </p:pic>
    </p:spTree>
    <p:extLst>
      <p:ext uri="{BB962C8B-B14F-4D97-AF65-F5344CB8AC3E}">
        <p14:creationId xmlns:p14="http://schemas.microsoft.com/office/powerpoint/2010/main" val="193182338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_2 2025">
    <p:bg>
      <p:bgPr>
        <a:solidFill>
          <a:srgbClr val="1B365D"/>
        </a:solid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DAE30A8C-C54A-6443-8195-CEFD7B21DBAC}"/>
              </a:ext>
            </a:extLst>
          </p:cNvPr>
          <p:cNvPicPr>
            <a:picLocks noChangeAspect="1"/>
          </p:cNvPicPr>
          <p:nvPr/>
        </p:nvPicPr>
        <p:blipFill>
          <a:blip r:embed="rId2"/>
          <a:srcRect/>
          <a:stretch>
            <a:fillRect/>
          </a:stretch>
        </p:blipFill>
        <p:spPr>
          <a:xfrm>
            <a:off x="13633" y="10021"/>
            <a:ext cx="20104803" cy="11308951"/>
          </a:xfrm>
          <a:prstGeom prst="rect">
            <a:avLst/>
          </a:prstGeom>
          <a:noFill/>
          <a:ln cap="flat">
            <a:noFill/>
          </a:ln>
        </p:spPr>
      </p:pic>
      <p:sp>
        <p:nvSpPr>
          <p:cNvPr id="3" name="Holder 2">
            <a:extLst>
              <a:ext uri="{FF2B5EF4-FFF2-40B4-BE49-F238E27FC236}">
                <a16:creationId xmlns:a16="http://schemas.microsoft.com/office/drawing/2014/main" id="{36510630-7384-E65B-24CD-30CBF1CC2D7F}"/>
              </a:ext>
            </a:extLst>
          </p:cNvPr>
          <p:cNvSpPr txBox="1">
            <a:spLocks noGrp="1"/>
          </p:cNvSpPr>
          <p:nvPr>
            <p:ph type="title"/>
          </p:nvPr>
        </p:nvSpPr>
        <p:spPr>
          <a:xfrm>
            <a:off x="13447056" y="2607685"/>
            <a:ext cx="4800600" cy="3046991"/>
          </a:xfrm>
        </p:spPr>
        <p:txBody>
          <a:bodyPr anchor="b"/>
          <a:lstStyle>
            <a:lvl1pPr>
              <a:defRPr>
                <a:solidFill>
                  <a:srgbClr val="1B365D"/>
                </a:solidFill>
              </a:defRPr>
            </a:lvl1pPr>
          </a:lstStyle>
          <a:p>
            <a:pPr lvl="0"/>
            <a:r>
              <a:rPr lang="en-US"/>
              <a:t>Click to edit Master title style</a:t>
            </a:r>
          </a:p>
        </p:txBody>
      </p:sp>
      <p:sp>
        <p:nvSpPr>
          <p:cNvPr id="4" name="Holder 3">
            <a:extLst>
              <a:ext uri="{FF2B5EF4-FFF2-40B4-BE49-F238E27FC236}">
                <a16:creationId xmlns:a16="http://schemas.microsoft.com/office/drawing/2014/main" id="{602ECC71-A8A5-8E80-E6BD-FCC2F65BC4EB}"/>
              </a:ext>
            </a:extLst>
          </p:cNvPr>
          <p:cNvSpPr txBox="1">
            <a:spLocks noGrp="1"/>
          </p:cNvSpPr>
          <p:nvPr>
            <p:ph type="subTitle" idx="4294967295"/>
          </p:nvPr>
        </p:nvSpPr>
        <p:spPr>
          <a:xfrm>
            <a:off x="13481044" y="5894295"/>
            <a:ext cx="4800600" cy="2726594"/>
          </a:xfrm>
        </p:spPr>
        <p:txBody>
          <a:bodyPr/>
          <a:lstStyle>
            <a:lvl1pPr>
              <a:defRPr/>
            </a:lvl1pPr>
          </a:lstStyle>
          <a:p>
            <a:pPr lvl="0"/>
            <a:r>
              <a:rPr lang="en-US"/>
              <a:t>Click to edit Master subtitle style</a:t>
            </a:r>
          </a:p>
        </p:txBody>
      </p:sp>
    </p:spTree>
    <p:extLst>
      <p:ext uri="{BB962C8B-B14F-4D97-AF65-F5344CB8AC3E}">
        <p14:creationId xmlns:p14="http://schemas.microsoft.com/office/powerpoint/2010/main" val="6432892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ransition Slide 2025">
    <p:bg>
      <p:bgPr>
        <a:solidFill>
          <a:srgbClr val="1B365D"/>
        </a:solid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318BD0F-7A91-C524-EAF7-127EBF29ACE8}"/>
              </a:ext>
            </a:extLst>
          </p:cNvPr>
          <p:cNvPicPr>
            <a:picLocks noChangeAspect="1"/>
          </p:cNvPicPr>
          <p:nvPr/>
        </p:nvPicPr>
        <p:blipFill>
          <a:blip r:embed="rId2"/>
          <a:srcRect/>
          <a:stretch>
            <a:fillRect/>
          </a:stretch>
        </p:blipFill>
        <p:spPr>
          <a:xfrm>
            <a:off x="0" y="393"/>
            <a:ext cx="20104803" cy="11308951"/>
          </a:xfrm>
          <a:prstGeom prst="rect">
            <a:avLst/>
          </a:prstGeom>
          <a:noFill/>
          <a:ln cap="flat">
            <a:noFill/>
          </a:ln>
        </p:spPr>
      </p:pic>
      <p:sp>
        <p:nvSpPr>
          <p:cNvPr id="3" name="Holder 2">
            <a:extLst>
              <a:ext uri="{FF2B5EF4-FFF2-40B4-BE49-F238E27FC236}">
                <a16:creationId xmlns:a16="http://schemas.microsoft.com/office/drawing/2014/main" id="{42CBAAC4-416D-8883-A53B-F1C5D3BB7FB9}"/>
              </a:ext>
            </a:extLst>
          </p:cNvPr>
          <p:cNvSpPr txBox="1">
            <a:spLocks noGrp="1"/>
          </p:cNvSpPr>
          <p:nvPr>
            <p:ph type="title"/>
          </p:nvPr>
        </p:nvSpPr>
        <p:spPr>
          <a:xfrm>
            <a:off x="2245656" y="6154323"/>
            <a:ext cx="16002000" cy="1354217"/>
          </a:xfrm>
        </p:spPr>
        <p:txBody>
          <a:bodyPr anchor="b"/>
          <a:lstStyle>
            <a:lvl1pPr>
              <a:defRPr sz="8800">
                <a:solidFill>
                  <a:srgbClr val="1B365D"/>
                </a:solidFill>
              </a:defRPr>
            </a:lvl1pPr>
          </a:lstStyle>
          <a:p>
            <a:pPr lvl="0"/>
            <a:r>
              <a:rPr lang="en-US"/>
              <a:t>Click to edit Master title style</a:t>
            </a:r>
          </a:p>
        </p:txBody>
      </p:sp>
      <p:sp>
        <p:nvSpPr>
          <p:cNvPr id="4" name="Holder 3">
            <a:extLst>
              <a:ext uri="{FF2B5EF4-FFF2-40B4-BE49-F238E27FC236}">
                <a16:creationId xmlns:a16="http://schemas.microsoft.com/office/drawing/2014/main" id="{C08F3CE6-1298-6430-6CB4-0A0C20D01385}"/>
              </a:ext>
            </a:extLst>
          </p:cNvPr>
          <p:cNvSpPr txBox="1">
            <a:spLocks noGrp="1"/>
          </p:cNvSpPr>
          <p:nvPr>
            <p:ph type="subTitle" idx="4294967295"/>
          </p:nvPr>
        </p:nvSpPr>
        <p:spPr>
          <a:xfrm>
            <a:off x="2279654" y="7712077"/>
            <a:ext cx="16002000" cy="492440"/>
          </a:xfrm>
        </p:spPr>
        <p:txBody>
          <a:bodyPr/>
          <a:lstStyle>
            <a:lvl1pPr>
              <a:defRPr/>
            </a:lvl1pPr>
          </a:lstStyle>
          <a:p>
            <a:pPr lvl="0"/>
            <a:r>
              <a:rPr lang="en-US"/>
              <a:t>Click to edit Master subtitle style</a:t>
            </a:r>
          </a:p>
        </p:txBody>
      </p:sp>
    </p:spTree>
    <p:extLst>
      <p:ext uri="{BB962C8B-B14F-4D97-AF65-F5344CB8AC3E}">
        <p14:creationId xmlns:p14="http://schemas.microsoft.com/office/powerpoint/2010/main" val="397483667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ransition Slide 2 2025">
    <p:bg>
      <p:bgPr>
        <a:solidFill>
          <a:srgbClr val="1B365D"/>
        </a:solid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50E54883-BF72-2492-CA44-BCA5971332C4}"/>
              </a:ext>
            </a:extLst>
          </p:cNvPr>
          <p:cNvPicPr>
            <a:picLocks noChangeAspect="1"/>
          </p:cNvPicPr>
          <p:nvPr/>
        </p:nvPicPr>
        <p:blipFill>
          <a:blip r:embed="rId2"/>
          <a:srcRect/>
          <a:stretch>
            <a:fillRect/>
          </a:stretch>
        </p:blipFill>
        <p:spPr>
          <a:xfrm>
            <a:off x="0" y="393"/>
            <a:ext cx="20104803" cy="11308951"/>
          </a:xfrm>
          <a:prstGeom prst="rect">
            <a:avLst/>
          </a:prstGeom>
          <a:noFill/>
          <a:ln cap="flat">
            <a:noFill/>
          </a:ln>
        </p:spPr>
      </p:pic>
      <p:sp>
        <p:nvSpPr>
          <p:cNvPr id="3" name="Holder 2">
            <a:extLst>
              <a:ext uri="{FF2B5EF4-FFF2-40B4-BE49-F238E27FC236}">
                <a16:creationId xmlns:a16="http://schemas.microsoft.com/office/drawing/2014/main" id="{5480C8A2-8FE0-0987-E6BB-FC4B9E32DC1F}"/>
              </a:ext>
            </a:extLst>
          </p:cNvPr>
          <p:cNvSpPr txBox="1">
            <a:spLocks noGrp="1"/>
          </p:cNvSpPr>
          <p:nvPr>
            <p:ph type="title"/>
          </p:nvPr>
        </p:nvSpPr>
        <p:spPr>
          <a:xfrm>
            <a:off x="3575047" y="4130673"/>
            <a:ext cx="12954003" cy="2708434"/>
          </a:xfrm>
        </p:spPr>
        <p:txBody>
          <a:bodyPr anchor="b" anchorCtr="1"/>
          <a:lstStyle>
            <a:lvl1pPr algn="ctr">
              <a:defRPr sz="8800">
                <a:solidFill>
                  <a:srgbClr val="FFFFFF"/>
                </a:solidFill>
              </a:defRPr>
            </a:lvl1pPr>
          </a:lstStyle>
          <a:p>
            <a:pPr lvl="0"/>
            <a:r>
              <a:rPr lang="en-US"/>
              <a:t>Click to edit Master title style even on two lines</a:t>
            </a:r>
          </a:p>
        </p:txBody>
      </p:sp>
      <p:sp>
        <p:nvSpPr>
          <p:cNvPr id="4" name="Holder 3">
            <a:extLst>
              <a:ext uri="{FF2B5EF4-FFF2-40B4-BE49-F238E27FC236}">
                <a16:creationId xmlns:a16="http://schemas.microsoft.com/office/drawing/2014/main" id="{FE8CE82D-20E0-7462-C9DA-BBE89272C543}"/>
              </a:ext>
            </a:extLst>
          </p:cNvPr>
          <p:cNvSpPr txBox="1">
            <a:spLocks noGrp="1"/>
          </p:cNvSpPr>
          <p:nvPr>
            <p:ph type="subTitle" idx="4294967295"/>
          </p:nvPr>
        </p:nvSpPr>
        <p:spPr>
          <a:xfrm>
            <a:off x="3575047" y="7042644"/>
            <a:ext cx="12954003" cy="492440"/>
          </a:xfrm>
        </p:spPr>
        <p:txBody>
          <a:bodyPr anchorCtr="1"/>
          <a:lstStyle>
            <a:lvl1pPr algn="ctr">
              <a:defRPr>
                <a:solidFill>
                  <a:srgbClr val="FFFFFF"/>
                </a:solidFill>
              </a:defRPr>
            </a:lvl1pPr>
          </a:lstStyle>
          <a:p>
            <a:pPr lvl="0"/>
            <a:r>
              <a:rPr lang="en-US"/>
              <a:t>Click to edit Master subtitle style</a:t>
            </a:r>
          </a:p>
        </p:txBody>
      </p:sp>
    </p:spTree>
    <p:extLst>
      <p:ext uri="{BB962C8B-B14F-4D97-AF65-F5344CB8AC3E}">
        <p14:creationId xmlns:p14="http://schemas.microsoft.com/office/powerpoint/2010/main" val="122285706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acilitator Photo and Contact 2025">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BD89EF57-6C18-EAFD-48FB-4578DB9B63B3}"/>
              </a:ext>
            </a:extLst>
          </p:cNvPr>
          <p:cNvPicPr>
            <a:picLocks noChangeAspect="1"/>
          </p:cNvPicPr>
          <p:nvPr/>
        </p:nvPicPr>
        <p:blipFill>
          <a:blip r:embed="rId2"/>
          <a:srcRect/>
          <a:stretch>
            <a:fillRect/>
          </a:stretch>
        </p:blipFill>
        <p:spPr>
          <a:xfrm>
            <a:off x="-704" y="0"/>
            <a:ext cx="20104803" cy="11308951"/>
          </a:xfrm>
          <a:prstGeom prst="rect">
            <a:avLst/>
          </a:prstGeom>
          <a:noFill/>
          <a:ln cap="flat">
            <a:noFill/>
          </a:ln>
        </p:spPr>
      </p:pic>
      <p:sp>
        <p:nvSpPr>
          <p:cNvPr id="3" name="Holder 2">
            <a:extLst>
              <a:ext uri="{FF2B5EF4-FFF2-40B4-BE49-F238E27FC236}">
                <a16:creationId xmlns:a16="http://schemas.microsoft.com/office/drawing/2014/main" id="{74F19212-4BFC-9A7F-85B7-C7A532143028}"/>
              </a:ext>
            </a:extLst>
          </p:cNvPr>
          <p:cNvSpPr txBox="1">
            <a:spLocks noGrp="1"/>
          </p:cNvSpPr>
          <p:nvPr>
            <p:ph type="title"/>
          </p:nvPr>
        </p:nvSpPr>
        <p:spPr>
          <a:xfrm>
            <a:off x="1201923" y="1755949"/>
            <a:ext cx="17765530" cy="1015660"/>
          </a:xfrm>
        </p:spPr>
        <p:txBody>
          <a:bodyPr anchor="b"/>
          <a:lstStyle>
            <a:lvl1pPr>
              <a:defRPr>
                <a:solidFill>
                  <a:srgbClr val="1B365D"/>
                </a:solidFill>
              </a:defRPr>
            </a:lvl1pPr>
          </a:lstStyle>
          <a:p>
            <a:pPr lvl="0"/>
            <a:r>
              <a:rPr lang="en-US"/>
              <a:t>Facilitator Template</a:t>
            </a:r>
          </a:p>
        </p:txBody>
      </p:sp>
      <p:sp>
        <p:nvSpPr>
          <p:cNvPr id="4" name="Picture Placeholder 5">
            <a:extLst>
              <a:ext uri="{FF2B5EF4-FFF2-40B4-BE49-F238E27FC236}">
                <a16:creationId xmlns:a16="http://schemas.microsoft.com/office/drawing/2014/main" id="{5F3A49D3-6FDA-CD4B-2994-B8309E215673}"/>
              </a:ext>
            </a:extLst>
          </p:cNvPr>
          <p:cNvSpPr txBox="1">
            <a:spLocks noGrp="1"/>
          </p:cNvSpPr>
          <p:nvPr>
            <p:ph type="pic" idx="4294967295"/>
          </p:nvPr>
        </p:nvSpPr>
        <p:spPr>
          <a:xfrm>
            <a:off x="1201923" y="3442569"/>
            <a:ext cx="3730752" cy="3730752"/>
          </a:xfrm>
        </p:spPr>
        <p:txBody>
          <a:bodyPr/>
          <a:lstStyle>
            <a:lvl1pPr>
              <a:defRPr/>
            </a:lvl1pPr>
          </a:lstStyle>
          <a:p>
            <a:pPr lvl="0"/>
            <a:r>
              <a:rPr lang="en-US"/>
              <a:t>Click icon to add picture</a:t>
            </a:r>
          </a:p>
        </p:txBody>
      </p:sp>
      <p:sp>
        <p:nvSpPr>
          <p:cNvPr id="5" name="Text Placeholder 13">
            <a:extLst>
              <a:ext uri="{FF2B5EF4-FFF2-40B4-BE49-F238E27FC236}">
                <a16:creationId xmlns:a16="http://schemas.microsoft.com/office/drawing/2014/main" id="{7B04B64A-145F-7935-631E-19EAE103EE43}"/>
              </a:ext>
            </a:extLst>
          </p:cNvPr>
          <p:cNvSpPr txBox="1">
            <a:spLocks noGrp="1"/>
          </p:cNvSpPr>
          <p:nvPr>
            <p:ph type="body" idx="4294967295"/>
          </p:nvPr>
        </p:nvSpPr>
        <p:spPr>
          <a:xfrm>
            <a:off x="984251" y="7635870"/>
            <a:ext cx="4506913" cy="1969773"/>
          </a:xfrm>
        </p:spPr>
        <p:txBody>
          <a:bodyPr/>
          <a:lstStyle>
            <a:lvl1pPr>
              <a:defRPr sz="3200"/>
            </a:lvl1pPr>
          </a:lstStyle>
          <a:p>
            <a:pPr lvl="0"/>
            <a:r>
              <a:rPr lang="en-US"/>
              <a:t>First Initiated Last</a:t>
            </a:r>
            <a:br>
              <a:rPr lang="en-US"/>
            </a:br>
            <a:r>
              <a:rPr lang="en-US"/>
              <a:t>Chapter                 Title                     Email</a:t>
            </a:r>
          </a:p>
        </p:txBody>
      </p:sp>
      <p:sp>
        <p:nvSpPr>
          <p:cNvPr id="6" name="Picture Placeholder 5">
            <a:extLst>
              <a:ext uri="{FF2B5EF4-FFF2-40B4-BE49-F238E27FC236}">
                <a16:creationId xmlns:a16="http://schemas.microsoft.com/office/drawing/2014/main" id="{3284ADB8-E08F-16E4-9CC4-23F0FBD4C4BD}"/>
              </a:ext>
            </a:extLst>
          </p:cNvPr>
          <p:cNvSpPr txBox="1">
            <a:spLocks noGrp="1"/>
          </p:cNvSpPr>
          <p:nvPr>
            <p:ph type="pic" idx="4294967295"/>
          </p:nvPr>
        </p:nvSpPr>
        <p:spPr>
          <a:xfrm>
            <a:off x="6373523" y="3442569"/>
            <a:ext cx="3730752" cy="3730752"/>
          </a:xfrm>
        </p:spPr>
        <p:txBody>
          <a:bodyPr/>
          <a:lstStyle>
            <a:lvl1pPr>
              <a:defRPr/>
            </a:lvl1pPr>
          </a:lstStyle>
          <a:p>
            <a:pPr lvl="0"/>
            <a:r>
              <a:rPr lang="en-US"/>
              <a:t>Click icon to add picture</a:t>
            </a:r>
          </a:p>
        </p:txBody>
      </p:sp>
      <p:sp>
        <p:nvSpPr>
          <p:cNvPr id="7" name="Text Placeholder 13">
            <a:extLst>
              <a:ext uri="{FF2B5EF4-FFF2-40B4-BE49-F238E27FC236}">
                <a16:creationId xmlns:a16="http://schemas.microsoft.com/office/drawing/2014/main" id="{A45AF4BF-BED7-668B-4FB0-01A4536C393F}"/>
              </a:ext>
            </a:extLst>
          </p:cNvPr>
          <p:cNvSpPr txBox="1">
            <a:spLocks noGrp="1"/>
          </p:cNvSpPr>
          <p:nvPr>
            <p:ph type="body" idx="4294967295"/>
          </p:nvPr>
        </p:nvSpPr>
        <p:spPr>
          <a:xfrm>
            <a:off x="6155859" y="7635870"/>
            <a:ext cx="4506913" cy="1969773"/>
          </a:xfrm>
        </p:spPr>
        <p:txBody>
          <a:bodyPr/>
          <a:lstStyle>
            <a:lvl1pPr>
              <a:defRPr sz="3200"/>
            </a:lvl1pPr>
          </a:lstStyle>
          <a:p>
            <a:pPr lvl="0"/>
            <a:r>
              <a:rPr lang="en-US"/>
              <a:t>First Initiated Last</a:t>
            </a:r>
            <a:br>
              <a:rPr lang="en-US"/>
            </a:br>
            <a:r>
              <a:rPr lang="en-US"/>
              <a:t>Chapter                 Title                     Email</a:t>
            </a:r>
          </a:p>
        </p:txBody>
      </p:sp>
      <p:sp>
        <p:nvSpPr>
          <p:cNvPr id="8" name="Picture Placeholder 5">
            <a:extLst>
              <a:ext uri="{FF2B5EF4-FFF2-40B4-BE49-F238E27FC236}">
                <a16:creationId xmlns:a16="http://schemas.microsoft.com/office/drawing/2014/main" id="{BF394F02-4F0F-CB1B-AC94-2C29CEE2BB19}"/>
              </a:ext>
            </a:extLst>
          </p:cNvPr>
          <p:cNvSpPr txBox="1">
            <a:spLocks noGrp="1"/>
          </p:cNvSpPr>
          <p:nvPr>
            <p:ph type="pic" idx="4294967295"/>
          </p:nvPr>
        </p:nvSpPr>
        <p:spPr>
          <a:xfrm>
            <a:off x="11545132" y="3442569"/>
            <a:ext cx="3730752" cy="3730752"/>
          </a:xfrm>
        </p:spPr>
        <p:txBody>
          <a:bodyPr/>
          <a:lstStyle>
            <a:lvl1pPr>
              <a:defRPr/>
            </a:lvl1pPr>
          </a:lstStyle>
          <a:p>
            <a:pPr lvl="0"/>
            <a:r>
              <a:rPr lang="en-US"/>
              <a:t>Click icon to add picture</a:t>
            </a:r>
          </a:p>
        </p:txBody>
      </p:sp>
      <p:sp>
        <p:nvSpPr>
          <p:cNvPr id="9" name="Text Placeholder 13">
            <a:extLst>
              <a:ext uri="{FF2B5EF4-FFF2-40B4-BE49-F238E27FC236}">
                <a16:creationId xmlns:a16="http://schemas.microsoft.com/office/drawing/2014/main" id="{7E721180-AFF0-4811-4A5E-88277B8D90B0}"/>
              </a:ext>
            </a:extLst>
          </p:cNvPr>
          <p:cNvSpPr txBox="1">
            <a:spLocks noGrp="1"/>
          </p:cNvSpPr>
          <p:nvPr>
            <p:ph type="body" idx="4294967295"/>
          </p:nvPr>
        </p:nvSpPr>
        <p:spPr>
          <a:xfrm>
            <a:off x="11327459" y="7635870"/>
            <a:ext cx="4506913" cy="1969773"/>
          </a:xfrm>
        </p:spPr>
        <p:txBody>
          <a:bodyPr/>
          <a:lstStyle>
            <a:lvl1pPr>
              <a:defRPr sz="3200"/>
            </a:lvl1pPr>
          </a:lstStyle>
          <a:p>
            <a:pPr lvl="0"/>
            <a:r>
              <a:rPr lang="en-US"/>
              <a:t>First Initiated Last</a:t>
            </a:r>
            <a:br>
              <a:rPr lang="en-US"/>
            </a:br>
            <a:r>
              <a:rPr lang="en-US"/>
              <a:t>Chapter                 Title                     Email</a:t>
            </a:r>
          </a:p>
        </p:txBody>
      </p:sp>
      <p:sp>
        <p:nvSpPr>
          <p:cNvPr id="10" name="Holder 6">
            <a:extLst>
              <a:ext uri="{FF2B5EF4-FFF2-40B4-BE49-F238E27FC236}">
                <a16:creationId xmlns:a16="http://schemas.microsoft.com/office/drawing/2014/main" id="{A10C03E8-03D1-81D6-6DDD-D5A72D0A6594}"/>
              </a:ext>
            </a:extLst>
          </p:cNvPr>
          <p:cNvSpPr txBox="1">
            <a:spLocks noGrp="1"/>
          </p:cNvSpPr>
          <p:nvPr>
            <p:ph type="sldNum" sz="quarter" idx="8"/>
          </p:nvPr>
        </p:nvSpPr>
        <p:spPr/>
        <p:txBody>
          <a:bodyPr/>
          <a:lstStyle>
            <a:lvl1pPr>
              <a:defRPr>
                <a:solidFill>
                  <a:srgbClr val="862041"/>
                </a:solidFill>
              </a:defRPr>
            </a:lvl1pPr>
          </a:lstStyle>
          <a:p>
            <a:pPr lvl="0"/>
            <a:fld id="{4C5EB96B-A6B7-40BC-8E74-132FED3DA693}" type="slidenum">
              <a:t>‹#›</a:t>
            </a:fld>
            <a:endParaRPr lang="en-US"/>
          </a:p>
        </p:txBody>
      </p:sp>
      <p:sp>
        <p:nvSpPr>
          <p:cNvPr id="11" name="Holder 5">
            <a:extLst>
              <a:ext uri="{FF2B5EF4-FFF2-40B4-BE49-F238E27FC236}">
                <a16:creationId xmlns:a16="http://schemas.microsoft.com/office/drawing/2014/main" id="{E0CE67DF-C740-4B8D-13C2-37AA519CD335}"/>
              </a:ext>
            </a:extLst>
          </p:cNvPr>
          <p:cNvSpPr txBox="1"/>
          <p:nvPr/>
        </p:nvSpPr>
        <p:spPr>
          <a:xfrm>
            <a:off x="639759" y="10681334"/>
            <a:ext cx="6318101" cy="192362"/>
          </a:xfrm>
          <a:prstGeom prst="rect">
            <a:avLst/>
          </a:prstGeom>
          <a:noFill/>
          <a:ln cap="flat">
            <a:noFill/>
          </a:ln>
        </p:spPr>
        <p:txBody>
          <a:bodyPr vert="horz" wrap="square" lIns="0" tIns="0" rIns="0" bIns="0" anchor="t" anchorCtr="0" compatLnSpc="1">
            <a:spAutoFit/>
          </a:bodyPr>
          <a:lstStyle/>
          <a:p>
            <a:pPr marL="12701" marR="0" lvl="0" indent="0" defTabSz="914400" rtl="0" fontAlgn="auto" hangingPunct="1">
              <a:lnSpc>
                <a:spcPts val="1545"/>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155" baseline="0">
                <a:solidFill>
                  <a:srgbClr val="862041"/>
                </a:solidFill>
                <a:uFillTx/>
                <a:latin typeface="Gotham Book" pitchFamily="2"/>
                <a:cs typeface="Montserrat" pitchFamily="2"/>
              </a:rPr>
              <a:t>PI BETA PHI  //  COLLEGE WEEKEND 2025</a:t>
            </a:r>
          </a:p>
        </p:txBody>
      </p:sp>
    </p:spTree>
    <p:extLst>
      <p:ext uri="{BB962C8B-B14F-4D97-AF65-F5344CB8AC3E}">
        <p14:creationId xmlns:p14="http://schemas.microsoft.com/office/powerpoint/2010/main" val="223775652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ons 2025">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33C6A0CA-390B-BD2F-99DB-D403F30D9881}"/>
              </a:ext>
            </a:extLst>
          </p:cNvPr>
          <p:cNvPicPr>
            <a:picLocks noChangeAspect="1"/>
          </p:cNvPicPr>
          <p:nvPr/>
        </p:nvPicPr>
        <p:blipFill>
          <a:blip r:embed="rId2"/>
          <a:srcRect/>
          <a:stretch>
            <a:fillRect/>
          </a:stretch>
        </p:blipFill>
        <p:spPr>
          <a:xfrm>
            <a:off x="-704" y="393"/>
            <a:ext cx="20104803" cy="11308951"/>
          </a:xfrm>
          <a:prstGeom prst="rect">
            <a:avLst/>
          </a:prstGeom>
          <a:noFill/>
          <a:ln cap="flat">
            <a:noFill/>
          </a:ln>
        </p:spPr>
      </p:pic>
      <p:sp>
        <p:nvSpPr>
          <p:cNvPr id="3" name="Holder 2">
            <a:extLst>
              <a:ext uri="{FF2B5EF4-FFF2-40B4-BE49-F238E27FC236}">
                <a16:creationId xmlns:a16="http://schemas.microsoft.com/office/drawing/2014/main" id="{4DE5E0AA-4EF4-8690-1018-843EDD0653C9}"/>
              </a:ext>
            </a:extLst>
          </p:cNvPr>
          <p:cNvSpPr txBox="1">
            <a:spLocks noGrp="1"/>
          </p:cNvSpPr>
          <p:nvPr>
            <p:ph type="title"/>
          </p:nvPr>
        </p:nvSpPr>
        <p:spPr>
          <a:xfrm>
            <a:off x="1201923" y="1755949"/>
            <a:ext cx="17765530" cy="1015660"/>
          </a:xfrm>
        </p:spPr>
        <p:txBody>
          <a:bodyPr anchor="b"/>
          <a:lstStyle>
            <a:lvl1pPr>
              <a:defRPr>
                <a:solidFill>
                  <a:srgbClr val="1B365D"/>
                </a:solidFill>
              </a:defRPr>
            </a:lvl1pPr>
          </a:lstStyle>
          <a:p>
            <a:pPr lvl="0"/>
            <a:r>
              <a:rPr lang="en-US"/>
              <a:t>Iconography</a:t>
            </a:r>
          </a:p>
        </p:txBody>
      </p:sp>
      <p:sp>
        <p:nvSpPr>
          <p:cNvPr id="4" name="Holder 6">
            <a:extLst>
              <a:ext uri="{FF2B5EF4-FFF2-40B4-BE49-F238E27FC236}">
                <a16:creationId xmlns:a16="http://schemas.microsoft.com/office/drawing/2014/main" id="{95F7645F-E4A4-BE13-7EA9-0EF549F91747}"/>
              </a:ext>
            </a:extLst>
          </p:cNvPr>
          <p:cNvSpPr txBox="1">
            <a:spLocks noGrp="1"/>
          </p:cNvSpPr>
          <p:nvPr>
            <p:ph type="sldNum" sz="quarter" idx="8"/>
          </p:nvPr>
        </p:nvSpPr>
        <p:spPr/>
        <p:txBody>
          <a:bodyPr/>
          <a:lstStyle>
            <a:lvl1pPr>
              <a:defRPr>
                <a:solidFill>
                  <a:srgbClr val="862041"/>
                </a:solidFill>
              </a:defRPr>
            </a:lvl1pPr>
          </a:lstStyle>
          <a:p>
            <a:pPr lvl="0"/>
            <a:fld id="{5A768B78-1E1F-4164-83D4-52D726F4C5DE}" type="slidenum">
              <a:t>‹#›</a:t>
            </a:fld>
            <a:endParaRPr lang="en-US"/>
          </a:p>
        </p:txBody>
      </p:sp>
      <p:sp>
        <p:nvSpPr>
          <p:cNvPr id="5" name="Holder 5">
            <a:extLst>
              <a:ext uri="{FF2B5EF4-FFF2-40B4-BE49-F238E27FC236}">
                <a16:creationId xmlns:a16="http://schemas.microsoft.com/office/drawing/2014/main" id="{1B3DC559-56FF-C3D6-8303-0BF30E40F4CF}"/>
              </a:ext>
            </a:extLst>
          </p:cNvPr>
          <p:cNvSpPr txBox="1"/>
          <p:nvPr/>
        </p:nvSpPr>
        <p:spPr>
          <a:xfrm>
            <a:off x="639759" y="10681334"/>
            <a:ext cx="6318101" cy="192362"/>
          </a:xfrm>
          <a:prstGeom prst="rect">
            <a:avLst/>
          </a:prstGeom>
          <a:noFill/>
          <a:ln cap="flat">
            <a:noFill/>
          </a:ln>
        </p:spPr>
        <p:txBody>
          <a:bodyPr vert="horz" wrap="square" lIns="0" tIns="0" rIns="0" bIns="0" anchor="t" anchorCtr="0" compatLnSpc="1">
            <a:spAutoFit/>
          </a:bodyPr>
          <a:lstStyle/>
          <a:p>
            <a:pPr marL="12701" marR="0" lvl="0" indent="0" defTabSz="914400" rtl="0" fontAlgn="auto" hangingPunct="1">
              <a:lnSpc>
                <a:spcPts val="1545"/>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155" baseline="0">
                <a:solidFill>
                  <a:srgbClr val="862041"/>
                </a:solidFill>
                <a:uFillTx/>
                <a:latin typeface="Gotham Book" pitchFamily="2"/>
                <a:cs typeface="Montserrat" pitchFamily="2"/>
              </a:rPr>
              <a:t>PI BETA PHI  //  COLLEGE WEEKEND 2025</a:t>
            </a:r>
          </a:p>
        </p:txBody>
      </p:sp>
    </p:spTree>
    <p:extLst>
      <p:ext uri="{BB962C8B-B14F-4D97-AF65-F5344CB8AC3E}">
        <p14:creationId xmlns:p14="http://schemas.microsoft.com/office/powerpoint/2010/main" val="259260899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2025">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EAA3A866-B081-15EA-1398-B11EB886DFB9}"/>
              </a:ext>
            </a:extLst>
          </p:cNvPr>
          <p:cNvPicPr>
            <a:picLocks noChangeAspect="1"/>
          </p:cNvPicPr>
          <p:nvPr/>
        </p:nvPicPr>
        <p:blipFill>
          <a:blip r:embed="rId2"/>
          <a:srcRect/>
          <a:stretch>
            <a:fillRect/>
          </a:stretch>
        </p:blipFill>
        <p:spPr>
          <a:xfrm>
            <a:off x="-704" y="393"/>
            <a:ext cx="20104803" cy="11308951"/>
          </a:xfrm>
          <a:prstGeom prst="rect">
            <a:avLst/>
          </a:prstGeom>
          <a:noFill/>
          <a:ln cap="flat">
            <a:noFill/>
          </a:ln>
        </p:spPr>
      </p:pic>
      <p:sp>
        <p:nvSpPr>
          <p:cNvPr id="3" name="Holder 2">
            <a:extLst>
              <a:ext uri="{FF2B5EF4-FFF2-40B4-BE49-F238E27FC236}">
                <a16:creationId xmlns:a16="http://schemas.microsoft.com/office/drawing/2014/main" id="{B1FD16A3-87D7-170E-D9DC-8B184154C68B}"/>
              </a:ext>
            </a:extLst>
          </p:cNvPr>
          <p:cNvSpPr txBox="1">
            <a:spLocks noGrp="1"/>
          </p:cNvSpPr>
          <p:nvPr>
            <p:ph type="title"/>
          </p:nvPr>
        </p:nvSpPr>
        <p:spPr>
          <a:xfrm>
            <a:off x="1201923" y="1755949"/>
            <a:ext cx="17765530" cy="1015660"/>
          </a:xfrm>
        </p:spPr>
        <p:txBody>
          <a:bodyPr anchor="b"/>
          <a:lstStyle>
            <a:lvl1pPr>
              <a:defRPr>
                <a:solidFill>
                  <a:srgbClr val="1B365D"/>
                </a:solidFill>
              </a:defRPr>
            </a:lvl1pPr>
          </a:lstStyle>
          <a:p>
            <a:pPr lvl="0"/>
            <a:r>
              <a:rPr lang="en-US"/>
              <a:t>Click to edit Master title style</a:t>
            </a:r>
          </a:p>
        </p:txBody>
      </p:sp>
      <p:sp>
        <p:nvSpPr>
          <p:cNvPr id="4" name="Holder 3">
            <a:extLst>
              <a:ext uri="{FF2B5EF4-FFF2-40B4-BE49-F238E27FC236}">
                <a16:creationId xmlns:a16="http://schemas.microsoft.com/office/drawing/2014/main" id="{5FBBC657-60C6-04A0-0A50-D6FBB368B8C7}"/>
              </a:ext>
            </a:extLst>
          </p:cNvPr>
          <p:cNvSpPr txBox="1">
            <a:spLocks noGrp="1"/>
          </p:cNvSpPr>
          <p:nvPr>
            <p:ph type="body" idx="4294967295"/>
          </p:nvPr>
        </p:nvSpPr>
        <p:spPr>
          <a:xfrm>
            <a:off x="1201923" y="3063870"/>
            <a:ext cx="17765530" cy="7086600"/>
          </a:xfrm>
        </p:spPr>
        <p:txBody>
          <a:bodyPr/>
          <a:lstStyle>
            <a:lvl1pPr>
              <a:defRPr/>
            </a:lvl1pPr>
          </a:lstStyle>
          <a:p>
            <a:pPr lvl="0"/>
            <a:r>
              <a:rPr lang="en-US"/>
              <a:t>Click to edit Master text styles</a:t>
            </a:r>
          </a:p>
        </p:txBody>
      </p:sp>
      <p:sp>
        <p:nvSpPr>
          <p:cNvPr id="5" name="Holder 6">
            <a:extLst>
              <a:ext uri="{FF2B5EF4-FFF2-40B4-BE49-F238E27FC236}">
                <a16:creationId xmlns:a16="http://schemas.microsoft.com/office/drawing/2014/main" id="{6E30AB61-E987-BEF8-8357-274960D66EE1}"/>
              </a:ext>
            </a:extLst>
          </p:cNvPr>
          <p:cNvSpPr txBox="1">
            <a:spLocks noGrp="1"/>
          </p:cNvSpPr>
          <p:nvPr>
            <p:ph type="sldNum" sz="quarter" idx="8"/>
          </p:nvPr>
        </p:nvSpPr>
        <p:spPr/>
        <p:txBody>
          <a:bodyPr/>
          <a:lstStyle>
            <a:lvl1pPr>
              <a:defRPr>
                <a:solidFill>
                  <a:srgbClr val="862041"/>
                </a:solidFill>
              </a:defRPr>
            </a:lvl1pPr>
          </a:lstStyle>
          <a:p>
            <a:pPr lvl="0"/>
            <a:fld id="{80AFA285-6B27-43E6-BD0F-01358CA174E4}" type="slidenum">
              <a:t>‹#›</a:t>
            </a:fld>
            <a:endParaRPr lang="en-US"/>
          </a:p>
        </p:txBody>
      </p:sp>
      <p:sp>
        <p:nvSpPr>
          <p:cNvPr id="6" name="Holder 5">
            <a:extLst>
              <a:ext uri="{FF2B5EF4-FFF2-40B4-BE49-F238E27FC236}">
                <a16:creationId xmlns:a16="http://schemas.microsoft.com/office/drawing/2014/main" id="{43E7DF6C-9AEE-4D55-8499-7B49C96E1215}"/>
              </a:ext>
            </a:extLst>
          </p:cNvPr>
          <p:cNvSpPr txBox="1"/>
          <p:nvPr/>
        </p:nvSpPr>
        <p:spPr>
          <a:xfrm>
            <a:off x="639759" y="10681334"/>
            <a:ext cx="6318101" cy="192362"/>
          </a:xfrm>
          <a:prstGeom prst="rect">
            <a:avLst/>
          </a:prstGeom>
          <a:noFill/>
          <a:ln cap="flat">
            <a:noFill/>
          </a:ln>
        </p:spPr>
        <p:txBody>
          <a:bodyPr vert="horz" wrap="square" lIns="0" tIns="0" rIns="0" bIns="0" anchor="t" anchorCtr="0" compatLnSpc="1">
            <a:spAutoFit/>
          </a:bodyPr>
          <a:lstStyle/>
          <a:p>
            <a:pPr marL="12701" marR="0" lvl="0" indent="0" defTabSz="914400" rtl="0" fontAlgn="auto" hangingPunct="1">
              <a:lnSpc>
                <a:spcPts val="1545"/>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155" baseline="0">
                <a:solidFill>
                  <a:srgbClr val="862041"/>
                </a:solidFill>
                <a:uFillTx/>
                <a:latin typeface="Gotham Book" pitchFamily="2"/>
                <a:cs typeface="Montserrat" pitchFamily="2"/>
              </a:rPr>
              <a:t>PI BETA PHI  //  COLLEGE WEEKEND 2025</a:t>
            </a:r>
          </a:p>
        </p:txBody>
      </p:sp>
    </p:spTree>
    <p:extLst>
      <p:ext uri="{BB962C8B-B14F-4D97-AF65-F5344CB8AC3E}">
        <p14:creationId xmlns:p14="http://schemas.microsoft.com/office/powerpoint/2010/main" val="275729782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2 2025">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78D8EDE8-CB1F-31E6-97A0-7EA062D0E86B}"/>
              </a:ext>
            </a:extLst>
          </p:cNvPr>
          <p:cNvPicPr>
            <a:picLocks noChangeAspect="1"/>
          </p:cNvPicPr>
          <p:nvPr/>
        </p:nvPicPr>
        <p:blipFill>
          <a:blip r:embed="rId2"/>
          <a:srcRect/>
          <a:stretch>
            <a:fillRect/>
          </a:stretch>
        </p:blipFill>
        <p:spPr>
          <a:xfrm>
            <a:off x="0" y="393"/>
            <a:ext cx="20104803" cy="11308951"/>
          </a:xfrm>
          <a:prstGeom prst="rect">
            <a:avLst/>
          </a:prstGeom>
          <a:noFill/>
          <a:ln cap="flat">
            <a:noFill/>
          </a:ln>
        </p:spPr>
      </p:pic>
      <p:sp>
        <p:nvSpPr>
          <p:cNvPr id="3" name="Holder 2">
            <a:extLst>
              <a:ext uri="{FF2B5EF4-FFF2-40B4-BE49-F238E27FC236}">
                <a16:creationId xmlns:a16="http://schemas.microsoft.com/office/drawing/2014/main" id="{207576DC-5C85-FC7E-8FA1-489D5BAE00AE}"/>
              </a:ext>
            </a:extLst>
          </p:cNvPr>
          <p:cNvSpPr txBox="1">
            <a:spLocks noGrp="1"/>
          </p:cNvSpPr>
          <p:nvPr>
            <p:ph type="title"/>
          </p:nvPr>
        </p:nvSpPr>
        <p:spPr>
          <a:xfrm>
            <a:off x="1201923" y="1755949"/>
            <a:ext cx="17765530" cy="1015660"/>
          </a:xfrm>
        </p:spPr>
        <p:txBody>
          <a:bodyPr anchor="b"/>
          <a:lstStyle>
            <a:lvl1pPr>
              <a:defRPr>
                <a:solidFill>
                  <a:srgbClr val="1B365D"/>
                </a:solidFill>
              </a:defRPr>
            </a:lvl1pPr>
          </a:lstStyle>
          <a:p>
            <a:pPr lvl="0"/>
            <a:r>
              <a:rPr lang="en-US"/>
              <a:t>Click to edit Master title style</a:t>
            </a:r>
          </a:p>
        </p:txBody>
      </p:sp>
      <p:sp>
        <p:nvSpPr>
          <p:cNvPr id="4" name="Holder 3">
            <a:extLst>
              <a:ext uri="{FF2B5EF4-FFF2-40B4-BE49-F238E27FC236}">
                <a16:creationId xmlns:a16="http://schemas.microsoft.com/office/drawing/2014/main" id="{5394918D-3115-3AFD-370B-A81AF47EAB12}"/>
              </a:ext>
            </a:extLst>
          </p:cNvPr>
          <p:cNvSpPr txBox="1">
            <a:spLocks noGrp="1"/>
          </p:cNvSpPr>
          <p:nvPr>
            <p:ph type="body" idx="4294967295"/>
          </p:nvPr>
        </p:nvSpPr>
        <p:spPr>
          <a:xfrm>
            <a:off x="1201923" y="3063870"/>
            <a:ext cx="17765530" cy="7086600"/>
          </a:xfrm>
        </p:spPr>
        <p:txBody>
          <a:bodyPr/>
          <a:lstStyle>
            <a:lvl1pPr>
              <a:defRPr/>
            </a:lvl1pPr>
          </a:lstStyle>
          <a:p>
            <a:pPr lvl="0"/>
            <a:r>
              <a:rPr lang="en-US"/>
              <a:t>Click to edit Master text styles</a:t>
            </a:r>
          </a:p>
        </p:txBody>
      </p:sp>
      <p:sp>
        <p:nvSpPr>
          <p:cNvPr id="5" name="Holder 6">
            <a:extLst>
              <a:ext uri="{FF2B5EF4-FFF2-40B4-BE49-F238E27FC236}">
                <a16:creationId xmlns:a16="http://schemas.microsoft.com/office/drawing/2014/main" id="{78354306-2BCE-78AB-3DDE-C397F8BA1024}"/>
              </a:ext>
            </a:extLst>
          </p:cNvPr>
          <p:cNvSpPr txBox="1">
            <a:spLocks noGrp="1"/>
          </p:cNvSpPr>
          <p:nvPr>
            <p:ph type="sldNum" sz="quarter" idx="8"/>
          </p:nvPr>
        </p:nvSpPr>
        <p:spPr/>
        <p:txBody>
          <a:bodyPr/>
          <a:lstStyle>
            <a:lvl1pPr>
              <a:defRPr>
                <a:solidFill>
                  <a:srgbClr val="862041"/>
                </a:solidFill>
              </a:defRPr>
            </a:lvl1pPr>
          </a:lstStyle>
          <a:p>
            <a:pPr lvl="0"/>
            <a:fld id="{8D190BA8-AD0B-4B52-AE70-CBCACD2C985E}" type="slidenum">
              <a:t>‹#›</a:t>
            </a:fld>
            <a:endParaRPr lang="en-US"/>
          </a:p>
        </p:txBody>
      </p:sp>
      <p:sp>
        <p:nvSpPr>
          <p:cNvPr id="6" name="Holder 5">
            <a:extLst>
              <a:ext uri="{FF2B5EF4-FFF2-40B4-BE49-F238E27FC236}">
                <a16:creationId xmlns:a16="http://schemas.microsoft.com/office/drawing/2014/main" id="{24F116FB-7E5D-3254-44D0-49C4AB59682D}"/>
              </a:ext>
            </a:extLst>
          </p:cNvPr>
          <p:cNvSpPr txBox="1"/>
          <p:nvPr/>
        </p:nvSpPr>
        <p:spPr>
          <a:xfrm>
            <a:off x="639759" y="10681334"/>
            <a:ext cx="6318101" cy="192362"/>
          </a:xfrm>
          <a:prstGeom prst="rect">
            <a:avLst/>
          </a:prstGeom>
          <a:noFill/>
          <a:ln cap="flat">
            <a:noFill/>
          </a:ln>
        </p:spPr>
        <p:txBody>
          <a:bodyPr vert="horz" wrap="square" lIns="0" tIns="0" rIns="0" bIns="0" anchor="t" anchorCtr="0" compatLnSpc="1">
            <a:spAutoFit/>
          </a:bodyPr>
          <a:lstStyle/>
          <a:p>
            <a:pPr marL="12701" marR="0" lvl="0" indent="0" defTabSz="914400" rtl="0" fontAlgn="auto" hangingPunct="1">
              <a:lnSpc>
                <a:spcPts val="1545"/>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155" baseline="0">
                <a:solidFill>
                  <a:srgbClr val="862041"/>
                </a:solidFill>
                <a:uFillTx/>
                <a:latin typeface="Gotham Book" pitchFamily="2"/>
                <a:cs typeface="Montserrat" pitchFamily="2"/>
              </a:rPr>
              <a:t>PI BETA PHI  //  COLLEGE WEEKEND 2025</a:t>
            </a:r>
          </a:p>
        </p:txBody>
      </p:sp>
    </p:spTree>
    <p:extLst>
      <p:ext uri="{BB962C8B-B14F-4D97-AF65-F5344CB8AC3E}">
        <p14:creationId xmlns:p14="http://schemas.microsoft.com/office/powerpoint/2010/main" val="128983144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3 2025">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3944E84D-C05E-66AD-B69C-5081BB3043F0}"/>
              </a:ext>
            </a:extLst>
          </p:cNvPr>
          <p:cNvPicPr>
            <a:picLocks noChangeAspect="1"/>
          </p:cNvPicPr>
          <p:nvPr/>
        </p:nvPicPr>
        <p:blipFill>
          <a:blip r:embed="rId2"/>
          <a:srcRect/>
          <a:stretch>
            <a:fillRect/>
          </a:stretch>
        </p:blipFill>
        <p:spPr>
          <a:xfrm>
            <a:off x="0" y="393"/>
            <a:ext cx="20104803" cy="11308951"/>
          </a:xfrm>
          <a:prstGeom prst="rect">
            <a:avLst/>
          </a:prstGeom>
          <a:noFill/>
          <a:ln cap="flat">
            <a:noFill/>
          </a:ln>
        </p:spPr>
      </p:pic>
      <p:sp>
        <p:nvSpPr>
          <p:cNvPr id="3" name="Holder 2">
            <a:extLst>
              <a:ext uri="{FF2B5EF4-FFF2-40B4-BE49-F238E27FC236}">
                <a16:creationId xmlns:a16="http://schemas.microsoft.com/office/drawing/2014/main" id="{F8176DD9-133B-2467-2C58-F00FEECE8208}"/>
              </a:ext>
            </a:extLst>
          </p:cNvPr>
          <p:cNvSpPr txBox="1">
            <a:spLocks noGrp="1"/>
          </p:cNvSpPr>
          <p:nvPr>
            <p:ph type="title"/>
          </p:nvPr>
        </p:nvSpPr>
        <p:spPr>
          <a:xfrm>
            <a:off x="1201923" y="1755949"/>
            <a:ext cx="17765530" cy="1015660"/>
          </a:xfrm>
        </p:spPr>
        <p:txBody>
          <a:bodyPr anchor="b"/>
          <a:lstStyle>
            <a:lvl1pPr>
              <a:defRPr>
                <a:solidFill>
                  <a:srgbClr val="1B365D"/>
                </a:solidFill>
              </a:defRPr>
            </a:lvl1pPr>
          </a:lstStyle>
          <a:p>
            <a:pPr lvl="0"/>
            <a:r>
              <a:rPr lang="en-US"/>
              <a:t>Click to edit Master title style</a:t>
            </a:r>
          </a:p>
        </p:txBody>
      </p:sp>
      <p:sp>
        <p:nvSpPr>
          <p:cNvPr id="4" name="Holder 3">
            <a:extLst>
              <a:ext uri="{FF2B5EF4-FFF2-40B4-BE49-F238E27FC236}">
                <a16:creationId xmlns:a16="http://schemas.microsoft.com/office/drawing/2014/main" id="{D18D7C4C-4AF6-5E72-1774-9F3DB000F04B}"/>
              </a:ext>
            </a:extLst>
          </p:cNvPr>
          <p:cNvSpPr txBox="1">
            <a:spLocks noGrp="1"/>
          </p:cNvSpPr>
          <p:nvPr>
            <p:ph type="body" idx="4294967295"/>
          </p:nvPr>
        </p:nvSpPr>
        <p:spPr>
          <a:xfrm>
            <a:off x="1201923" y="3063870"/>
            <a:ext cx="17765530" cy="7086600"/>
          </a:xfrm>
        </p:spPr>
        <p:txBody>
          <a:bodyPr/>
          <a:lstStyle>
            <a:lvl1pPr>
              <a:defRPr/>
            </a:lvl1pPr>
          </a:lstStyle>
          <a:p>
            <a:pPr lvl="0"/>
            <a:r>
              <a:rPr lang="en-US"/>
              <a:t>Click to edit Master text styles</a:t>
            </a:r>
          </a:p>
        </p:txBody>
      </p:sp>
      <p:sp>
        <p:nvSpPr>
          <p:cNvPr id="5" name="Holder 6">
            <a:extLst>
              <a:ext uri="{FF2B5EF4-FFF2-40B4-BE49-F238E27FC236}">
                <a16:creationId xmlns:a16="http://schemas.microsoft.com/office/drawing/2014/main" id="{BAE421FB-C512-DE0E-DC44-B5D00C4D0D8E}"/>
              </a:ext>
            </a:extLst>
          </p:cNvPr>
          <p:cNvSpPr txBox="1">
            <a:spLocks noGrp="1"/>
          </p:cNvSpPr>
          <p:nvPr>
            <p:ph type="sldNum" sz="quarter" idx="8"/>
          </p:nvPr>
        </p:nvSpPr>
        <p:spPr/>
        <p:txBody>
          <a:bodyPr/>
          <a:lstStyle>
            <a:lvl1pPr>
              <a:defRPr>
                <a:solidFill>
                  <a:srgbClr val="862041"/>
                </a:solidFill>
              </a:defRPr>
            </a:lvl1pPr>
          </a:lstStyle>
          <a:p>
            <a:pPr lvl="0"/>
            <a:fld id="{6F378BEF-1A8F-41CF-BDFB-4A949554ED5B}" type="slidenum">
              <a:t>‹#›</a:t>
            </a:fld>
            <a:endParaRPr lang="en-US"/>
          </a:p>
        </p:txBody>
      </p:sp>
      <p:sp>
        <p:nvSpPr>
          <p:cNvPr id="6" name="Holder 5">
            <a:extLst>
              <a:ext uri="{FF2B5EF4-FFF2-40B4-BE49-F238E27FC236}">
                <a16:creationId xmlns:a16="http://schemas.microsoft.com/office/drawing/2014/main" id="{99F77A42-74B3-5EE2-2449-99A7ED75D1A8}"/>
              </a:ext>
            </a:extLst>
          </p:cNvPr>
          <p:cNvSpPr txBox="1"/>
          <p:nvPr/>
        </p:nvSpPr>
        <p:spPr>
          <a:xfrm>
            <a:off x="639759" y="10681334"/>
            <a:ext cx="6318101" cy="192362"/>
          </a:xfrm>
          <a:prstGeom prst="rect">
            <a:avLst/>
          </a:prstGeom>
          <a:noFill/>
          <a:ln cap="flat">
            <a:noFill/>
          </a:ln>
        </p:spPr>
        <p:txBody>
          <a:bodyPr vert="horz" wrap="square" lIns="0" tIns="0" rIns="0" bIns="0" anchor="t" anchorCtr="0" compatLnSpc="1">
            <a:spAutoFit/>
          </a:bodyPr>
          <a:lstStyle/>
          <a:p>
            <a:pPr marL="12701" marR="0" lvl="0" indent="0" defTabSz="914400" rtl="0" fontAlgn="auto" hangingPunct="1">
              <a:lnSpc>
                <a:spcPts val="1545"/>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155" baseline="0">
                <a:solidFill>
                  <a:srgbClr val="862041"/>
                </a:solidFill>
                <a:uFillTx/>
                <a:latin typeface="Gotham Book" pitchFamily="2"/>
                <a:cs typeface="Montserrat" pitchFamily="2"/>
              </a:rPr>
              <a:t>PI BETA PHI  //  COLLEGE WEEKEND 2025</a:t>
            </a:r>
          </a:p>
        </p:txBody>
      </p:sp>
    </p:spTree>
    <p:extLst>
      <p:ext uri="{BB962C8B-B14F-4D97-AF65-F5344CB8AC3E}">
        <p14:creationId xmlns:p14="http://schemas.microsoft.com/office/powerpoint/2010/main" val="108835288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1EA2EEB9-534B-26FC-81F3-C0D2D84D13C1}"/>
              </a:ext>
            </a:extLst>
          </p:cNvPr>
          <p:cNvSpPr txBox="1">
            <a:spLocks noGrp="1"/>
          </p:cNvSpPr>
          <p:nvPr>
            <p:ph type="title"/>
          </p:nvPr>
        </p:nvSpPr>
        <p:spPr>
          <a:xfrm>
            <a:off x="1201923" y="1122992"/>
            <a:ext cx="12207770" cy="1995806"/>
          </a:xfrm>
          <a:prstGeom prst="rect">
            <a:avLst/>
          </a:prstGeom>
          <a:noFill/>
          <a:ln>
            <a:noFill/>
          </a:ln>
        </p:spPr>
        <p:txBody>
          <a:bodyPr vert="horz" wrap="square" lIns="0" tIns="0" rIns="0" bIns="0" anchor="t" anchorCtr="0" compatLnSpc="1">
            <a:spAutoFit/>
          </a:bodyPr>
          <a:lstStyle/>
          <a:p>
            <a:pPr lvl="0"/>
            <a:endParaRPr lang="en-US"/>
          </a:p>
        </p:txBody>
      </p:sp>
      <p:sp>
        <p:nvSpPr>
          <p:cNvPr id="3" name="Holder 3">
            <a:extLst>
              <a:ext uri="{FF2B5EF4-FFF2-40B4-BE49-F238E27FC236}">
                <a16:creationId xmlns:a16="http://schemas.microsoft.com/office/drawing/2014/main" id="{3C4A4279-C4E9-30C7-6E7A-E4D73932FD07}"/>
              </a:ext>
            </a:extLst>
          </p:cNvPr>
          <p:cNvSpPr txBox="1">
            <a:spLocks noGrp="1"/>
          </p:cNvSpPr>
          <p:nvPr>
            <p:ph type="body" idx="1"/>
          </p:nvPr>
        </p:nvSpPr>
        <p:spPr>
          <a:xfrm>
            <a:off x="1201923" y="3368677"/>
            <a:ext cx="17896975" cy="553998"/>
          </a:xfrm>
          <a:prstGeom prst="rect">
            <a:avLst/>
          </a:prstGeom>
          <a:noFill/>
          <a:ln>
            <a:noFill/>
          </a:ln>
        </p:spPr>
        <p:txBody>
          <a:bodyPr vert="horz" wrap="square" lIns="0" tIns="0" rIns="0" bIns="0" anchor="t" anchorCtr="0" compatLnSpc="1">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Holder 5">
            <a:extLst>
              <a:ext uri="{FF2B5EF4-FFF2-40B4-BE49-F238E27FC236}">
                <a16:creationId xmlns:a16="http://schemas.microsoft.com/office/drawing/2014/main" id="{BD380280-A5C9-83DD-7A45-0A2EF2C57FE5}"/>
              </a:ext>
            </a:extLst>
          </p:cNvPr>
          <p:cNvSpPr txBox="1">
            <a:spLocks noGrp="1"/>
          </p:cNvSpPr>
          <p:nvPr>
            <p:ph type="dt" sz="half" idx="2"/>
          </p:nvPr>
        </p:nvSpPr>
        <p:spPr>
          <a:xfrm>
            <a:off x="762143" y="10681334"/>
            <a:ext cx="6318101" cy="192362"/>
          </a:xfrm>
          <a:prstGeom prst="rect">
            <a:avLst/>
          </a:prstGeom>
          <a:noFill/>
          <a:ln>
            <a:noFill/>
          </a:ln>
        </p:spPr>
        <p:txBody>
          <a:bodyPr vert="horz" wrap="square" lIns="0" tIns="0" rIns="0" bIns="0" anchor="t" anchorCtr="0" compatLnSpc="1">
            <a:spAutoFit/>
          </a:bodyPr>
          <a:lstStyle>
            <a:lvl1pPr marL="12701" marR="0" lvl="0" indent="0" defTabSz="914400" rtl="0" fontAlgn="auto" hangingPunct="1">
              <a:lnSpc>
                <a:spcPts val="1545"/>
              </a:lnSpc>
              <a:spcBef>
                <a:spcPts val="0"/>
              </a:spcBef>
              <a:spcAft>
                <a:spcPts val="0"/>
              </a:spcAft>
              <a:buNone/>
              <a:tabLst/>
              <a:defRPr lang="en-US" sz="1300" b="0" i="0" u="none" strike="noStrike" kern="0" cap="none" spc="155" baseline="0">
                <a:solidFill>
                  <a:srgbClr val="8A1D41"/>
                </a:solidFill>
                <a:uFillTx/>
                <a:latin typeface="Gotham Book" pitchFamily="2"/>
                <a:cs typeface="Gotham Book" pitchFamily="2"/>
              </a:defRPr>
            </a:lvl1pPr>
          </a:lstStyle>
          <a:p>
            <a:pPr lvl="0"/>
            <a:endParaRPr lang="en-US"/>
          </a:p>
        </p:txBody>
      </p:sp>
      <p:sp>
        <p:nvSpPr>
          <p:cNvPr id="5" name="Holder 6">
            <a:extLst>
              <a:ext uri="{FF2B5EF4-FFF2-40B4-BE49-F238E27FC236}">
                <a16:creationId xmlns:a16="http://schemas.microsoft.com/office/drawing/2014/main" id="{C83D3D27-1855-E702-AE0A-D8B88CB22BBD}"/>
              </a:ext>
            </a:extLst>
          </p:cNvPr>
          <p:cNvSpPr txBox="1">
            <a:spLocks noGrp="1"/>
          </p:cNvSpPr>
          <p:nvPr>
            <p:ph type="sldNum" sz="quarter" idx="4"/>
          </p:nvPr>
        </p:nvSpPr>
        <p:spPr>
          <a:xfrm>
            <a:off x="19263683" y="10681334"/>
            <a:ext cx="200655" cy="577077"/>
          </a:xfrm>
          <a:prstGeom prst="rect">
            <a:avLst/>
          </a:prstGeom>
          <a:noFill/>
          <a:ln>
            <a:noFill/>
          </a:ln>
        </p:spPr>
        <p:txBody>
          <a:bodyPr vert="horz" wrap="square" lIns="0" tIns="0" rIns="0" bIns="0" anchor="t" anchorCtr="0" compatLnSpc="1">
            <a:spAutoFit/>
          </a:bodyPr>
          <a:lstStyle>
            <a:lvl1pPr marL="38103" marR="0" lvl="0" indent="0" defTabSz="914400" rtl="0" fontAlgn="auto" hangingPunct="1">
              <a:lnSpc>
                <a:spcPts val="1545"/>
              </a:lnSpc>
              <a:spcBef>
                <a:spcPts val="0"/>
              </a:spcBef>
              <a:spcAft>
                <a:spcPts val="0"/>
              </a:spcAft>
              <a:buNone/>
              <a:tabLst/>
              <a:defRPr lang="en-US" sz="1300" b="0" i="0" u="none" strike="noStrike" kern="0" cap="none" spc="10" baseline="0">
                <a:solidFill>
                  <a:srgbClr val="8A1D41"/>
                </a:solidFill>
                <a:uFillTx/>
                <a:latin typeface="Montserrat" pitchFamily="2"/>
                <a:cs typeface="Montserrat" pitchFamily="2"/>
              </a:defRPr>
            </a:lvl1pPr>
          </a:lstStyle>
          <a:p>
            <a:pPr lvl="0"/>
            <a:fld id="{210B8AC6-32F6-4D4E-886D-7F96914FF780}"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marL="0" marR="0" lvl="0" indent="0" defTabSz="914400" rtl="0" fontAlgn="auto" hangingPunct="1">
        <a:lnSpc>
          <a:spcPct val="100000"/>
        </a:lnSpc>
        <a:spcBef>
          <a:spcPts val="0"/>
        </a:spcBef>
        <a:spcAft>
          <a:spcPts val="0"/>
        </a:spcAft>
        <a:buNone/>
        <a:tabLst/>
        <a:defRPr lang="en-US" sz="6600" b="0" i="0" u="none" strike="noStrike" kern="0" cap="none" spc="0" baseline="0">
          <a:solidFill>
            <a:srgbClr val="8A1D41"/>
          </a:solidFill>
          <a:uFillTx/>
          <a:latin typeface="Hello Mogels"/>
          <a:cs typeface="Hello Mogels"/>
        </a:defRPr>
      </a:lvl1pPr>
    </p:titleStyle>
    <p:bodyStyle>
      <a:lvl1pPr marL="0" marR="0" lvl="0" indent="0" defTabSz="914400" rtl="0" fontAlgn="auto" hangingPunct="1">
        <a:lnSpc>
          <a:spcPct val="100000"/>
        </a:lnSpc>
        <a:spcBef>
          <a:spcPts val="0"/>
        </a:spcBef>
        <a:spcAft>
          <a:spcPts val="0"/>
        </a:spcAft>
        <a:buNone/>
        <a:tabLst/>
        <a:defRPr lang="en-US" sz="3600" b="0" i="0" u="none" strike="noStrike" kern="0" cap="none" spc="0" baseline="0">
          <a:solidFill>
            <a:srgbClr val="3B4559"/>
          </a:solidFill>
          <a:uFillTx/>
          <a:latin typeface="Gotham Book"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microsoft.com/office/2018/10/relationships/comments" Target="../comments/modernComment_122_432E4945.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17" Type="http://schemas.openxmlformats.org/officeDocument/2006/relationships/image" Target="../media/image162.svg"/><Relationship Id="rId21" Type="http://schemas.openxmlformats.org/officeDocument/2006/relationships/image" Target="../media/image66.svg"/><Relationship Id="rId42" Type="http://schemas.openxmlformats.org/officeDocument/2006/relationships/image" Target="../media/image87.png"/><Relationship Id="rId63" Type="http://schemas.openxmlformats.org/officeDocument/2006/relationships/image" Target="../media/image108.svg"/><Relationship Id="rId84" Type="http://schemas.openxmlformats.org/officeDocument/2006/relationships/image" Target="../media/image129.png"/><Relationship Id="rId16" Type="http://schemas.openxmlformats.org/officeDocument/2006/relationships/image" Target="../media/image61.png"/><Relationship Id="rId107" Type="http://schemas.openxmlformats.org/officeDocument/2006/relationships/image" Target="../media/image152.svg"/><Relationship Id="rId11" Type="http://schemas.openxmlformats.org/officeDocument/2006/relationships/image" Target="../media/image56.svg"/><Relationship Id="rId32" Type="http://schemas.openxmlformats.org/officeDocument/2006/relationships/image" Target="../media/image77.png"/><Relationship Id="rId37" Type="http://schemas.openxmlformats.org/officeDocument/2006/relationships/image" Target="../media/image82.svg"/><Relationship Id="rId53" Type="http://schemas.openxmlformats.org/officeDocument/2006/relationships/image" Target="../media/image98.svg"/><Relationship Id="rId58" Type="http://schemas.openxmlformats.org/officeDocument/2006/relationships/image" Target="../media/image103.png"/><Relationship Id="rId74" Type="http://schemas.openxmlformats.org/officeDocument/2006/relationships/image" Target="../media/image119.png"/><Relationship Id="rId79" Type="http://schemas.openxmlformats.org/officeDocument/2006/relationships/image" Target="../media/image124.svg"/><Relationship Id="rId102" Type="http://schemas.openxmlformats.org/officeDocument/2006/relationships/image" Target="../media/image147.png"/><Relationship Id="rId123" Type="http://schemas.openxmlformats.org/officeDocument/2006/relationships/image" Target="../media/image168.svg"/><Relationship Id="rId128" Type="http://schemas.openxmlformats.org/officeDocument/2006/relationships/image" Target="../media/image173.png"/><Relationship Id="rId5" Type="http://schemas.openxmlformats.org/officeDocument/2006/relationships/image" Target="../media/image50.svg"/><Relationship Id="rId90" Type="http://schemas.openxmlformats.org/officeDocument/2006/relationships/image" Target="../media/image135.png"/><Relationship Id="rId95" Type="http://schemas.openxmlformats.org/officeDocument/2006/relationships/image" Target="../media/image140.svg"/><Relationship Id="rId22" Type="http://schemas.openxmlformats.org/officeDocument/2006/relationships/image" Target="../media/image67.png"/><Relationship Id="rId27" Type="http://schemas.openxmlformats.org/officeDocument/2006/relationships/image" Target="../media/image72.svg"/><Relationship Id="rId43" Type="http://schemas.openxmlformats.org/officeDocument/2006/relationships/image" Target="../media/image88.svg"/><Relationship Id="rId48" Type="http://schemas.openxmlformats.org/officeDocument/2006/relationships/image" Target="../media/image93.png"/><Relationship Id="rId64" Type="http://schemas.openxmlformats.org/officeDocument/2006/relationships/image" Target="../media/image109.png"/><Relationship Id="rId69" Type="http://schemas.openxmlformats.org/officeDocument/2006/relationships/image" Target="../media/image114.svg"/><Relationship Id="rId113" Type="http://schemas.openxmlformats.org/officeDocument/2006/relationships/image" Target="../media/image158.svg"/><Relationship Id="rId118" Type="http://schemas.openxmlformats.org/officeDocument/2006/relationships/image" Target="../media/image163.png"/><Relationship Id="rId80" Type="http://schemas.openxmlformats.org/officeDocument/2006/relationships/image" Target="../media/image125.png"/><Relationship Id="rId85" Type="http://schemas.openxmlformats.org/officeDocument/2006/relationships/image" Target="../media/image130.svg"/><Relationship Id="rId12" Type="http://schemas.openxmlformats.org/officeDocument/2006/relationships/image" Target="../media/image57.png"/><Relationship Id="rId17" Type="http://schemas.openxmlformats.org/officeDocument/2006/relationships/image" Target="../media/image62.svg"/><Relationship Id="rId33" Type="http://schemas.openxmlformats.org/officeDocument/2006/relationships/image" Target="../media/image78.svg"/><Relationship Id="rId38" Type="http://schemas.openxmlformats.org/officeDocument/2006/relationships/image" Target="../media/image83.png"/><Relationship Id="rId59" Type="http://schemas.openxmlformats.org/officeDocument/2006/relationships/image" Target="../media/image104.svg"/><Relationship Id="rId103" Type="http://schemas.openxmlformats.org/officeDocument/2006/relationships/image" Target="../media/image148.svg"/><Relationship Id="rId108" Type="http://schemas.openxmlformats.org/officeDocument/2006/relationships/image" Target="../media/image153.png"/><Relationship Id="rId124" Type="http://schemas.openxmlformats.org/officeDocument/2006/relationships/image" Target="../media/image169.png"/><Relationship Id="rId129" Type="http://schemas.openxmlformats.org/officeDocument/2006/relationships/image" Target="../media/image174.svg"/><Relationship Id="rId54" Type="http://schemas.openxmlformats.org/officeDocument/2006/relationships/image" Target="../media/image99.png"/><Relationship Id="rId70" Type="http://schemas.openxmlformats.org/officeDocument/2006/relationships/image" Target="../media/image115.png"/><Relationship Id="rId75" Type="http://schemas.openxmlformats.org/officeDocument/2006/relationships/image" Target="../media/image120.svg"/><Relationship Id="rId91" Type="http://schemas.openxmlformats.org/officeDocument/2006/relationships/image" Target="../media/image136.svg"/><Relationship Id="rId96" Type="http://schemas.openxmlformats.org/officeDocument/2006/relationships/image" Target="../media/image141.png"/><Relationship Id="rId1" Type="http://schemas.openxmlformats.org/officeDocument/2006/relationships/slideLayout" Target="../slideLayouts/slideLayout6.xml"/><Relationship Id="rId6" Type="http://schemas.openxmlformats.org/officeDocument/2006/relationships/image" Target="../media/image51.png"/><Relationship Id="rId23" Type="http://schemas.openxmlformats.org/officeDocument/2006/relationships/image" Target="../media/image68.svg"/><Relationship Id="rId28" Type="http://schemas.openxmlformats.org/officeDocument/2006/relationships/image" Target="../media/image73.png"/><Relationship Id="rId49" Type="http://schemas.openxmlformats.org/officeDocument/2006/relationships/image" Target="../media/image94.svg"/><Relationship Id="rId114" Type="http://schemas.openxmlformats.org/officeDocument/2006/relationships/image" Target="../media/image159.png"/><Relationship Id="rId119" Type="http://schemas.openxmlformats.org/officeDocument/2006/relationships/image" Target="../media/image164.svg"/><Relationship Id="rId44" Type="http://schemas.openxmlformats.org/officeDocument/2006/relationships/image" Target="../media/image89.png"/><Relationship Id="rId60" Type="http://schemas.openxmlformats.org/officeDocument/2006/relationships/image" Target="../media/image105.png"/><Relationship Id="rId65" Type="http://schemas.openxmlformats.org/officeDocument/2006/relationships/image" Target="../media/image110.svg"/><Relationship Id="rId81" Type="http://schemas.openxmlformats.org/officeDocument/2006/relationships/image" Target="../media/image126.svg"/><Relationship Id="rId86" Type="http://schemas.openxmlformats.org/officeDocument/2006/relationships/image" Target="../media/image131.png"/><Relationship Id="rId130" Type="http://schemas.openxmlformats.org/officeDocument/2006/relationships/image" Target="../media/image175.png"/><Relationship Id="rId13" Type="http://schemas.openxmlformats.org/officeDocument/2006/relationships/image" Target="../media/image58.svg"/><Relationship Id="rId18" Type="http://schemas.openxmlformats.org/officeDocument/2006/relationships/image" Target="../media/image63.png"/><Relationship Id="rId39" Type="http://schemas.openxmlformats.org/officeDocument/2006/relationships/image" Target="../media/image84.svg"/><Relationship Id="rId109" Type="http://schemas.openxmlformats.org/officeDocument/2006/relationships/image" Target="../media/image154.svg"/><Relationship Id="rId34" Type="http://schemas.openxmlformats.org/officeDocument/2006/relationships/image" Target="../media/image79.png"/><Relationship Id="rId50" Type="http://schemas.openxmlformats.org/officeDocument/2006/relationships/image" Target="../media/image95.png"/><Relationship Id="rId55" Type="http://schemas.openxmlformats.org/officeDocument/2006/relationships/image" Target="../media/image100.svg"/><Relationship Id="rId76" Type="http://schemas.openxmlformats.org/officeDocument/2006/relationships/image" Target="../media/image121.png"/><Relationship Id="rId97" Type="http://schemas.openxmlformats.org/officeDocument/2006/relationships/image" Target="../media/image142.svg"/><Relationship Id="rId104" Type="http://schemas.openxmlformats.org/officeDocument/2006/relationships/image" Target="../media/image149.png"/><Relationship Id="rId120" Type="http://schemas.openxmlformats.org/officeDocument/2006/relationships/image" Target="../media/image165.png"/><Relationship Id="rId125" Type="http://schemas.openxmlformats.org/officeDocument/2006/relationships/image" Target="../media/image170.svg"/><Relationship Id="rId7" Type="http://schemas.openxmlformats.org/officeDocument/2006/relationships/image" Target="../media/image52.svg"/><Relationship Id="rId71" Type="http://schemas.openxmlformats.org/officeDocument/2006/relationships/image" Target="../media/image116.svg"/><Relationship Id="rId92" Type="http://schemas.openxmlformats.org/officeDocument/2006/relationships/image" Target="../media/image137.png"/><Relationship Id="rId2" Type="http://schemas.openxmlformats.org/officeDocument/2006/relationships/image" Target="../media/image47.png"/><Relationship Id="rId29" Type="http://schemas.openxmlformats.org/officeDocument/2006/relationships/image" Target="../media/image74.svg"/><Relationship Id="rId24" Type="http://schemas.openxmlformats.org/officeDocument/2006/relationships/image" Target="../media/image69.png"/><Relationship Id="rId40" Type="http://schemas.openxmlformats.org/officeDocument/2006/relationships/image" Target="../media/image85.png"/><Relationship Id="rId45" Type="http://schemas.openxmlformats.org/officeDocument/2006/relationships/image" Target="../media/image90.svg"/><Relationship Id="rId66" Type="http://schemas.openxmlformats.org/officeDocument/2006/relationships/image" Target="../media/image111.png"/><Relationship Id="rId87" Type="http://schemas.openxmlformats.org/officeDocument/2006/relationships/image" Target="../media/image132.svg"/><Relationship Id="rId110" Type="http://schemas.openxmlformats.org/officeDocument/2006/relationships/image" Target="../media/image155.png"/><Relationship Id="rId115" Type="http://schemas.openxmlformats.org/officeDocument/2006/relationships/image" Target="../media/image160.svg"/><Relationship Id="rId131" Type="http://schemas.openxmlformats.org/officeDocument/2006/relationships/image" Target="../media/image176.svg"/><Relationship Id="rId61" Type="http://schemas.openxmlformats.org/officeDocument/2006/relationships/image" Target="../media/image106.svg"/><Relationship Id="rId82" Type="http://schemas.openxmlformats.org/officeDocument/2006/relationships/image" Target="../media/image127.png"/><Relationship Id="rId19" Type="http://schemas.openxmlformats.org/officeDocument/2006/relationships/image" Target="../media/image64.svg"/><Relationship Id="rId14" Type="http://schemas.openxmlformats.org/officeDocument/2006/relationships/image" Target="../media/image59.png"/><Relationship Id="rId30" Type="http://schemas.openxmlformats.org/officeDocument/2006/relationships/image" Target="../media/image75.png"/><Relationship Id="rId35" Type="http://schemas.openxmlformats.org/officeDocument/2006/relationships/image" Target="../media/image80.svg"/><Relationship Id="rId56" Type="http://schemas.openxmlformats.org/officeDocument/2006/relationships/image" Target="../media/image101.png"/><Relationship Id="rId77" Type="http://schemas.openxmlformats.org/officeDocument/2006/relationships/image" Target="../media/image122.svg"/><Relationship Id="rId100" Type="http://schemas.openxmlformats.org/officeDocument/2006/relationships/image" Target="../media/image145.png"/><Relationship Id="rId105" Type="http://schemas.openxmlformats.org/officeDocument/2006/relationships/image" Target="../media/image150.svg"/><Relationship Id="rId126" Type="http://schemas.openxmlformats.org/officeDocument/2006/relationships/image" Target="../media/image171.png"/><Relationship Id="rId8" Type="http://schemas.openxmlformats.org/officeDocument/2006/relationships/image" Target="../media/image53.png"/><Relationship Id="rId51" Type="http://schemas.openxmlformats.org/officeDocument/2006/relationships/image" Target="../media/image96.svg"/><Relationship Id="rId72" Type="http://schemas.openxmlformats.org/officeDocument/2006/relationships/image" Target="../media/image117.png"/><Relationship Id="rId93" Type="http://schemas.openxmlformats.org/officeDocument/2006/relationships/image" Target="../media/image138.svg"/><Relationship Id="rId98" Type="http://schemas.openxmlformats.org/officeDocument/2006/relationships/image" Target="../media/image143.png"/><Relationship Id="rId121" Type="http://schemas.openxmlformats.org/officeDocument/2006/relationships/image" Target="../media/image166.svg"/><Relationship Id="rId3" Type="http://schemas.openxmlformats.org/officeDocument/2006/relationships/image" Target="../media/image48.svg"/><Relationship Id="rId25" Type="http://schemas.openxmlformats.org/officeDocument/2006/relationships/image" Target="../media/image70.svg"/><Relationship Id="rId46" Type="http://schemas.openxmlformats.org/officeDocument/2006/relationships/image" Target="../media/image91.png"/><Relationship Id="rId67" Type="http://schemas.openxmlformats.org/officeDocument/2006/relationships/image" Target="../media/image112.svg"/><Relationship Id="rId116" Type="http://schemas.openxmlformats.org/officeDocument/2006/relationships/image" Target="../media/image161.png"/><Relationship Id="rId20" Type="http://schemas.openxmlformats.org/officeDocument/2006/relationships/image" Target="../media/image65.png"/><Relationship Id="rId41" Type="http://schemas.openxmlformats.org/officeDocument/2006/relationships/image" Target="../media/image86.svg"/><Relationship Id="rId62" Type="http://schemas.openxmlformats.org/officeDocument/2006/relationships/image" Target="../media/image107.png"/><Relationship Id="rId83" Type="http://schemas.openxmlformats.org/officeDocument/2006/relationships/image" Target="../media/image128.svg"/><Relationship Id="rId88" Type="http://schemas.openxmlformats.org/officeDocument/2006/relationships/image" Target="../media/image133.png"/><Relationship Id="rId111" Type="http://schemas.openxmlformats.org/officeDocument/2006/relationships/image" Target="../media/image156.svg"/><Relationship Id="rId132" Type="http://schemas.openxmlformats.org/officeDocument/2006/relationships/image" Target="../media/image177.png"/><Relationship Id="rId15" Type="http://schemas.openxmlformats.org/officeDocument/2006/relationships/image" Target="../media/image60.svg"/><Relationship Id="rId36" Type="http://schemas.openxmlformats.org/officeDocument/2006/relationships/image" Target="../media/image81.png"/><Relationship Id="rId57" Type="http://schemas.openxmlformats.org/officeDocument/2006/relationships/image" Target="../media/image102.svg"/><Relationship Id="rId106" Type="http://schemas.openxmlformats.org/officeDocument/2006/relationships/image" Target="../media/image151.png"/><Relationship Id="rId127" Type="http://schemas.openxmlformats.org/officeDocument/2006/relationships/image" Target="../media/image172.svg"/><Relationship Id="rId10" Type="http://schemas.openxmlformats.org/officeDocument/2006/relationships/image" Target="../media/image55.png"/><Relationship Id="rId31" Type="http://schemas.openxmlformats.org/officeDocument/2006/relationships/image" Target="../media/image76.svg"/><Relationship Id="rId52" Type="http://schemas.openxmlformats.org/officeDocument/2006/relationships/image" Target="../media/image97.png"/><Relationship Id="rId73" Type="http://schemas.openxmlformats.org/officeDocument/2006/relationships/image" Target="../media/image118.svg"/><Relationship Id="rId78" Type="http://schemas.openxmlformats.org/officeDocument/2006/relationships/image" Target="../media/image123.png"/><Relationship Id="rId94" Type="http://schemas.openxmlformats.org/officeDocument/2006/relationships/image" Target="../media/image139.png"/><Relationship Id="rId99" Type="http://schemas.openxmlformats.org/officeDocument/2006/relationships/image" Target="../media/image144.svg"/><Relationship Id="rId101" Type="http://schemas.openxmlformats.org/officeDocument/2006/relationships/image" Target="../media/image146.svg"/><Relationship Id="rId122" Type="http://schemas.openxmlformats.org/officeDocument/2006/relationships/image" Target="../media/image167.png"/><Relationship Id="rId4" Type="http://schemas.openxmlformats.org/officeDocument/2006/relationships/image" Target="../media/image49.png"/><Relationship Id="rId9" Type="http://schemas.openxmlformats.org/officeDocument/2006/relationships/image" Target="../media/image54.svg"/><Relationship Id="rId26" Type="http://schemas.openxmlformats.org/officeDocument/2006/relationships/image" Target="../media/image71.png"/><Relationship Id="rId47" Type="http://schemas.openxmlformats.org/officeDocument/2006/relationships/image" Target="../media/image92.svg"/><Relationship Id="rId68" Type="http://schemas.openxmlformats.org/officeDocument/2006/relationships/image" Target="../media/image113.png"/><Relationship Id="rId89" Type="http://schemas.openxmlformats.org/officeDocument/2006/relationships/image" Target="../media/image134.svg"/><Relationship Id="rId112" Type="http://schemas.openxmlformats.org/officeDocument/2006/relationships/image" Target="../media/image157.png"/><Relationship Id="rId133" Type="http://schemas.openxmlformats.org/officeDocument/2006/relationships/image" Target="../media/image178.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microsoft.com/office/2018/10/relationships/comments" Target="../comments/modernComment_10D_0.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microsoft.com/office/2018/10/relationships/comments" Target="../comments/modernComment_136_B38FCB9F.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microsoft.com/office/2018/10/relationships/comments" Target="../comments/modernComment_141_DEB51DCF.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microsoft.com/office/2018/10/relationships/comments" Target="../comments/modernComment_144_B0ADCC1C.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g"/><Relationship Id="rId2" Type="http://schemas.microsoft.com/office/2018/10/relationships/comments" Target="../comments/modernComment_14B_37F4363C.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microsoft.com/office/2018/10/relationships/comments" Target="../comments/modernComment_153_D6502C47.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microsoft.com/office/2018/10/relationships/comments" Target="../comments/modernComment_157_52FEC8C2.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C57DFF0-38A8-2E59-D974-68E621DE63DD}"/>
              </a:ext>
            </a:extLst>
          </p:cNvPr>
          <p:cNvSpPr txBox="1">
            <a:spLocks noGrp="1"/>
          </p:cNvSpPr>
          <p:nvPr>
            <p:ph type="title"/>
          </p:nvPr>
        </p:nvSpPr>
        <p:spPr>
          <a:xfrm>
            <a:off x="11573798" y="2785152"/>
            <a:ext cx="7850855" cy="3046991"/>
          </a:xfrm>
        </p:spPr>
        <p:txBody>
          <a:bodyPr/>
          <a:lstStyle/>
          <a:p>
            <a:pPr lvl="0"/>
            <a:r>
              <a:rPr lang="en-US"/>
              <a:t>Welcome to the Finance/Housing College!</a:t>
            </a:r>
          </a:p>
        </p:txBody>
      </p:sp>
      <p:sp>
        <p:nvSpPr>
          <p:cNvPr id="3" name="Subtitle 4">
            <a:extLst>
              <a:ext uri="{FF2B5EF4-FFF2-40B4-BE49-F238E27FC236}">
                <a16:creationId xmlns:a16="http://schemas.microsoft.com/office/drawing/2014/main" id="{4FEF32EE-57BA-555B-F4C2-B7E73BE9DB20}"/>
              </a:ext>
            </a:extLst>
          </p:cNvPr>
          <p:cNvSpPr txBox="1">
            <a:spLocks noGrp="1"/>
          </p:cNvSpPr>
          <p:nvPr>
            <p:ph type="subTitle" idx="4294967295"/>
          </p:nvPr>
        </p:nvSpPr>
        <p:spPr>
          <a:xfrm>
            <a:off x="11607786" y="6071762"/>
            <a:ext cx="7512061" cy="1107996"/>
          </a:xfrm>
        </p:spPr>
        <p:txBody>
          <a:bodyPr/>
          <a:lstStyle/>
          <a:p>
            <a:r>
              <a:rPr lang="en-US" dirty="0"/>
              <a:t>Please find your table by looking for your name tent on the tables.</a:t>
            </a:r>
          </a:p>
        </p:txBody>
      </p:sp>
      <p:pic>
        <p:nvPicPr>
          <p:cNvPr id="6" name="Picture 5" descr="A group of people in white shirts&#10;&#10;Description automatically generated">
            <a:extLst>
              <a:ext uri="{FF2B5EF4-FFF2-40B4-BE49-F238E27FC236}">
                <a16:creationId xmlns:a16="http://schemas.microsoft.com/office/drawing/2014/main" id="{B11152C3-C784-2440-A399-0B27A4C8A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641" y="1891057"/>
            <a:ext cx="8133243" cy="75272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women walking in front of a building&#10;&#10;Description automatically generated">
            <a:extLst>
              <a:ext uri="{FF2B5EF4-FFF2-40B4-BE49-F238E27FC236}">
                <a16:creationId xmlns:a16="http://schemas.microsoft.com/office/drawing/2014/main" id="{E47E7CAC-7992-0426-C780-D41AC94C0230}"/>
              </a:ext>
            </a:extLst>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t="17" b="17"/>
          <a:stretch>
            <a:fillRect/>
          </a:stretch>
        </p:blipFill>
        <p:spPr>
          <a:xfrm>
            <a:off x="12566650" y="0"/>
            <a:ext cx="7537450" cy="11291888"/>
          </a:xfrm>
        </p:spPr>
      </p:pic>
      <p:sp>
        <p:nvSpPr>
          <p:cNvPr id="3" name="Title 7">
            <a:extLst>
              <a:ext uri="{FF2B5EF4-FFF2-40B4-BE49-F238E27FC236}">
                <a16:creationId xmlns:a16="http://schemas.microsoft.com/office/drawing/2014/main" id="{72126F00-D15C-9B6C-566F-C22EEF61A95F}"/>
              </a:ext>
            </a:extLst>
          </p:cNvPr>
          <p:cNvSpPr txBox="1">
            <a:spLocks noGrp="1"/>
          </p:cNvSpPr>
          <p:nvPr>
            <p:ph type="title"/>
          </p:nvPr>
        </p:nvSpPr>
        <p:spPr>
          <a:xfrm>
            <a:off x="1289047" y="1582778"/>
            <a:ext cx="10515600" cy="1015663"/>
          </a:xfrm>
        </p:spPr>
        <p:txBody>
          <a:bodyPr/>
          <a:lstStyle/>
          <a:p>
            <a:r>
              <a:rPr lang="en-US" dirty="0"/>
              <a:t>Saying “Yes” to Pi Phi</a:t>
            </a:r>
          </a:p>
        </p:txBody>
      </p:sp>
      <p:sp>
        <p:nvSpPr>
          <p:cNvPr id="4" name="Text Placeholder 8">
            <a:extLst>
              <a:ext uri="{FF2B5EF4-FFF2-40B4-BE49-F238E27FC236}">
                <a16:creationId xmlns:a16="http://schemas.microsoft.com/office/drawing/2014/main" id="{96AFDD28-8276-402A-223A-C54415A8F707}"/>
              </a:ext>
            </a:extLst>
          </p:cNvPr>
          <p:cNvSpPr txBox="1">
            <a:spLocks noGrp="1"/>
          </p:cNvSpPr>
          <p:nvPr>
            <p:ph type="body" idx="4294967295"/>
          </p:nvPr>
        </p:nvSpPr>
        <p:spPr>
          <a:xfrm>
            <a:off x="1289047" y="3339829"/>
            <a:ext cx="10515600" cy="3877985"/>
          </a:xfrm>
        </p:spPr>
        <p:txBody>
          <a:bodyPr/>
          <a:lstStyle/>
          <a:p>
            <a:pPr marL="742950" indent="-742950">
              <a:lnSpc>
                <a:spcPct val="150000"/>
              </a:lnSpc>
              <a:buAutoNum type="arabicPeriod"/>
            </a:pPr>
            <a:r>
              <a:rPr lang="en-US" dirty="0">
                <a:solidFill>
                  <a:schemeClr val="tx1">
                    <a:lumMod val="95000"/>
                    <a:lumOff val="5000"/>
                  </a:schemeClr>
                </a:solidFill>
                <a:latin typeface="Gotham Book"/>
              </a:rPr>
              <a:t>Why do you say yes to Pi Phi?</a:t>
            </a:r>
          </a:p>
          <a:p>
            <a:pPr marL="742950" indent="-742950">
              <a:lnSpc>
                <a:spcPct val="150000"/>
              </a:lnSpc>
              <a:buAutoNum type="arabicPeriod"/>
            </a:pPr>
            <a:r>
              <a:rPr lang="en-US" dirty="0">
                <a:solidFill>
                  <a:schemeClr val="tx1">
                    <a:lumMod val="95000"/>
                    <a:lumOff val="5000"/>
                  </a:schemeClr>
                </a:solidFill>
                <a:latin typeface="Gotham Book"/>
              </a:rPr>
              <a:t>Who helps you say yes to Pi Phi?</a:t>
            </a:r>
          </a:p>
          <a:p>
            <a:pPr marL="742950" indent="-742950">
              <a:lnSpc>
                <a:spcPct val="150000"/>
              </a:lnSpc>
              <a:buAutoNum type="arabicPeriod"/>
            </a:pPr>
            <a:r>
              <a:rPr lang="en-US" dirty="0">
                <a:solidFill>
                  <a:schemeClr val="tx1">
                    <a:lumMod val="95000"/>
                    <a:lumOff val="5000"/>
                  </a:schemeClr>
                </a:solidFill>
                <a:latin typeface="Gotham Book"/>
              </a:rPr>
              <a:t>How do you encourage others to say yes to Pi Phi?</a:t>
            </a:r>
          </a:p>
          <a:p>
            <a:endParaRPr lang="en-US" dirty="0">
              <a:solidFill>
                <a:srgbClr val="156082"/>
              </a:solidFill>
            </a:endParaRPr>
          </a:p>
        </p:txBody>
      </p:sp>
    </p:spTree>
    <p:extLst>
      <p:ext uri="{BB962C8B-B14F-4D97-AF65-F5344CB8AC3E}">
        <p14:creationId xmlns:p14="http://schemas.microsoft.com/office/powerpoint/2010/main" val="112710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extLst>
    <p:ext uri="{6950BFC3-D8DA-4A85-94F7-54DA5524770B}">
      <p188:commentRel xmlns:p188="http://schemas.microsoft.com/office/powerpoint/2018/8/main" r:id="rId2"/>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2123A-A86F-B075-BB7F-A8CA12B794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3CAA4-3624-FC46-90A2-B1CF0EAC6092}"/>
              </a:ext>
            </a:extLst>
          </p:cNvPr>
          <p:cNvSpPr txBox="1">
            <a:spLocks noGrp="1"/>
          </p:cNvSpPr>
          <p:nvPr>
            <p:ph type="title"/>
          </p:nvPr>
        </p:nvSpPr>
        <p:spPr/>
        <p:txBody>
          <a:bodyPr/>
          <a:lstStyle/>
          <a:p>
            <a:r>
              <a:rPr lang="en-US" dirty="0"/>
              <a:t>Question 6</a:t>
            </a:r>
          </a:p>
        </p:txBody>
      </p:sp>
      <p:sp>
        <p:nvSpPr>
          <p:cNvPr id="3" name="Text Placeholder 2">
            <a:extLst>
              <a:ext uri="{FF2B5EF4-FFF2-40B4-BE49-F238E27FC236}">
                <a16:creationId xmlns:a16="http://schemas.microsoft.com/office/drawing/2014/main" id="{C49C691D-B923-0E73-549D-373807828132}"/>
              </a:ext>
            </a:extLst>
          </p:cNvPr>
          <p:cNvSpPr txBox="1">
            <a:spLocks noGrp="1"/>
          </p:cNvSpPr>
          <p:nvPr>
            <p:ph type="body" idx="4294967295"/>
          </p:nvPr>
        </p:nvSpPr>
        <p:spPr>
          <a:xfrm>
            <a:off x="1289047" y="3161685"/>
            <a:ext cx="17297403" cy="4247317"/>
          </a:xfrm>
        </p:spPr>
        <p:txBody>
          <a:bodyPr/>
          <a:lstStyle/>
          <a:p>
            <a:r>
              <a:rPr lang="en-US" sz="8000" dirty="0">
                <a:solidFill>
                  <a:schemeClr val="tx2"/>
                </a:solidFill>
                <a:effectLst/>
                <a:latin typeface="Gotham Book" pitchFamily="50" charset="0"/>
                <a:ea typeface="Cambria" panose="02040503050406030204" pitchFamily="18" charset="0"/>
                <a:cs typeface="Cambria" panose="02040503050406030204" pitchFamily="18" charset="0"/>
              </a:rPr>
              <a:t>What is one thing from this weekend that you plan to take back to your chapter?</a:t>
            </a:r>
            <a:endParaRPr lang="en-US" sz="8000" dirty="0">
              <a:solidFill>
                <a:schemeClr val="tx2"/>
              </a:solidFill>
              <a:effectLst/>
              <a:latin typeface="Gotham Book" pitchFamily="50" charset="0"/>
              <a:ea typeface="Calibri" panose="020F0502020204030204" pitchFamily="34" charset="0"/>
            </a:endParaRPr>
          </a:p>
          <a:p>
            <a:endParaRPr lang="en-US" dirty="0"/>
          </a:p>
        </p:txBody>
      </p:sp>
    </p:spTree>
    <p:extLst>
      <p:ext uri="{BB962C8B-B14F-4D97-AF65-F5344CB8AC3E}">
        <p14:creationId xmlns:p14="http://schemas.microsoft.com/office/powerpoint/2010/main" val="17325393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DACF2-018A-97D4-1E8B-22260251DB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A964D3-94FD-42F0-6D77-5FA64D708B6D}"/>
              </a:ext>
            </a:extLst>
          </p:cNvPr>
          <p:cNvSpPr txBox="1">
            <a:spLocks noGrp="1"/>
          </p:cNvSpPr>
          <p:nvPr>
            <p:ph type="title"/>
          </p:nvPr>
        </p:nvSpPr>
        <p:spPr/>
        <p:txBody>
          <a:bodyPr/>
          <a:lstStyle/>
          <a:p>
            <a:r>
              <a:rPr lang="en-US" dirty="0"/>
              <a:t>Question 7</a:t>
            </a:r>
          </a:p>
        </p:txBody>
      </p:sp>
      <p:sp>
        <p:nvSpPr>
          <p:cNvPr id="3" name="Text Placeholder 2">
            <a:extLst>
              <a:ext uri="{FF2B5EF4-FFF2-40B4-BE49-F238E27FC236}">
                <a16:creationId xmlns:a16="http://schemas.microsoft.com/office/drawing/2014/main" id="{16602534-0F14-10E5-914E-DE1903A2CFF2}"/>
              </a:ext>
            </a:extLst>
          </p:cNvPr>
          <p:cNvSpPr txBox="1">
            <a:spLocks noGrp="1"/>
          </p:cNvSpPr>
          <p:nvPr>
            <p:ph type="body" idx="4294967295"/>
          </p:nvPr>
        </p:nvSpPr>
        <p:spPr>
          <a:xfrm>
            <a:off x="1289047" y="3161685"/>
            <a:ext cx="17297403" cy="2954655"/>
          </a:xfrm>
        </p:spPr>
        <p:txBody>
          <a:bodyPr/>
          <a:lstStyle/>
          <a:p>
            <a:r>
              <a:rPr lang="en-US" sz="9600" dirty="0">
                <a:solidFill>
                  <a:schemeClr val="tx2"/>
                </a:solidFill>
                <a:effectLst/>
                <a:latin typeface="Gotham Book" pitchFamily="50" charset="0"/>
                <a:ea typeface="Cambria" panose="02040503050406030204" pitchFamily="18" charset="0"/>
                <a:cs typeface="Cambria" panose="02040503050406030204" pitchFamily="18" charset="0"/>
              </a:rPr>
              <a:t>What do you do to bring joy into your life? </a:t>
            </a:r>
            <a:endParaRPr lang="en-US" sz="9600" dirty="0">
              <a:solidFill>
                <a:schemeClr val="tx2"/>
              </a:solidFill>
              <a:latin typeface="Gotham Book" pitchFamily="50" charset="0"/>
            </a:endParaRPr>
          </a:p>
        </p:txBody>
      </p:sp>
    </p:spTree>
    <p:extLst>
      <p:ext uri="{BB962C8B-B14F-4D97-AF65-F5344CB8AC3E}">
        <p14:creationId xmlns:p14="http://schemas.microsoft.com/office/powerpoint/2010/main" val="36289030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8C2D6-E301-B42F-41F8-A3A9102F5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38ECB6-8E48-ABE0-96D1-DA1AC025B361}"/>
              </a:ext>
            </a:extLst>
          </p:cNvPr>
          <p:cNvSpPr txBox="1">
            <a:spLocks noGrp="1"/>
          </p:cNvSpPr>
          <p:nvPr>
            <p:ph type="title"/>
          </p:nvPr>
        </p:nvSpPr>
        <p:spPr/>
        <p:txBody>
          <a:bodyPr/>
          <a:lstStyle/>
          <a:p>
            <a:r>
              <a:rPr lang="en-US" dirty="0"/>
              <a:t>Question 8</a:t>
            </a:r>
          </a:p>
        </p:txBody>
      </p:sp>
      <p:sp>
        <p:nvSpPr>
          <p:cNvPr id="3" name="Text Placeholder 2">
            <a:extLst>
              <a:ext uri="{FF2B5EF4-FFF2-40B4-BE49-F238E27FC236}">
                <a16:creationId xmlns:a16="http://schemas.microsoft.com/office/drawing/2014/main" id="{DC3EBFCC-A9E5-F94F-FFBD-60546CBCD389}"/>
              </a:ext>
            </a:extLst>
          </p:cNvPr>
          <p:cNvSpPr txBox="1">
            <a:spLocks noGrp="1"/>
          </p:cNvSpPr>
          <p:nvPr>
            <p:ph type="body" idx="4294967295"/>
          </p:nvPr>
        </p:nvSpPr>
        <p:spPr>
          <a:xfrm>
            <a:off x="1289047" y="3161685"/>
            <a:ext cx="17297403" cy="5539978"/>
          </a:xfrm>
        </p:spPr>
        <p:txBody>
          <a:bodyPr/>
          <a:lstStyle/>
          <a:p>
            <a:r>
              <a:rPr lang="en-US" sz="8800" dirty="0">
                <a:solidFill>
                  <a:schemeClr val="tx2"/>
                </a:solidFill>
                <a:effectLst/>
                <a:latin typeface="Gotham Book" pitchFamily="50" charset="0"/>
                <a:ea typeface="Cambria" panose="02040503050406030204" pitchFamily="18" charset="0"/>
                <a:cs typeface="Cambria" panose="02040503050406030204" pitchFamily="18" charset="0"/>
              </a:rPr>
              <a:t>What do you feel you will uniquely bring to your role as VPFH? </a:t>
            </a:r>
            <a:endParaRPr lang="en-US" sz="8800" dirty="0">
              <a:solidFill>
                <a:schemeClr val="tx2"/>
              </a:solidFill>
              <a:effectLst/>
              <a:latin typeface="Gotham Book" pitchFamily="50" charset="0"/>
              <a:ea typeface="Calibri" panose="020F0502020204030204" pitchFamily="34" charset="0"/>
            </a:endParaRPr>
          </a:p>
          <a:p>
            <a:endParaRPr lang="en-US" sz="9600" dirty="0">
              <a:latin typeface="Gotham Book" pitchFamily="50" charset="0"/>
            </a:endParaRPr>
          </a:p>
        </p:txBody>
      </p:sp>
    </p:spTree>
    <p:extLst>
      <p:ext uri="{BB962C8B-B14F-4D97-AF65-F5344CB8AC3E}">
        <p14:creationId xmlns:p14="http://schemas.microsoft.com/office/powerpoint/2010/main" val="14190761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4A13C-B015-2BF4-8AC8-A9FE51AD42E4}"/>
            </a:ext>
          </a:extLst>
        </p:cNvPr>
        <p:cNvGrpSpPr/>
        <p:nvPr/>
      </p:nvGrpSpPr>
      <p:grpSpPr>
        <a:xfrm>
          <a:off x="0" y="0"/>
          <a:ext cx="0" cy="0"/>
          <a:chOff x="0" y="0"/>
          <a:chExt cx="0" cy="0"/>
        </a:xfrm>
      </p:grpSpPr>
    </p:spTree>
    <p:extLst>
      <p:ext uri="{BB962C8B-B14F-4D97-AF65-F5344CB8AC3E}">
        <p14:creationId xmlns:p14="http://schemas.microsoft.com/office/powerpoint/2010/main" val="20658570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A6FEA-861E-365A-FCDB-D67341526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C1B960-2964-BB79-3ECB-516FCDD9E99B}"/>
              </a:ext>
            </a:extLst>
          </p:cNvPr>
          <p:cNvSpPr txBox="1">
            <a:spLocks noGrp="1"/>
          </p:cNvSpPr>
          <p:nvPr>
            <p:ph type="title"/>
          </p:nvPr>
        </p:nvSpPr>
        <p:spPr>
          <a:xfrm>
            <a:off x="3575047" y="5484890"/>
            <a:ext cx="12954003" cy="1354217"/>
          </a:xfrm>
        </p:spPr>
        <p:txBody>
          <a:bodyPr/>
          <a:lstStyle/>
          <a:p>
            <a:r>
              <a:rPr lang="en-US" dirty="0"/>
              <a:t>THANK YOU!</a:t>
            </a:r>
          </a:p>
        </p:txBody>
      </p:sp>
    </p:spTree>
    <p:extLst>
      <p:ext uri="{BB962C8B-B14F-4D97-AF65-F5344CB8AC3E}">
        <p14:creationId xmlns:p14="http://schemas.microsoft.com/office/powerpoint/2010/main" val="34975446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56944748-F094-A0FF-64AF-B0FD7F6FF3E8}"/>
              </a:ext>
            </a:extLst>
          </p:cNvPr>
          <p:cNvSpPr txBox="1">
            <a:spLocks noGrp="1"/>
          </p:cNvSpPr>
          <p:nvPr>
            <p:ph type="pic" idx="4294967295"/>
          </p:nvPr>
        </p:nvSpPr>
        <p:spPr>
          <a:xfrm>
            <a:off x="12566654" y="0"/>
            <a:ext cx="7537454" cy="11291422"/>
          </a:xfrm>
        </p:spPr>
        <p:txBody>
          <a:bodyPr anchor="ctr" anchorCtr="1"/>
          <a:lstStyle/>
          <a:p>
            <a:endParaRPr lang="en-US"/>
          </a:p>
        </p:txBody>
      </p:sp>
      <p:sp>
        <p:nvSpPr>
          <p:cNvPr id="3" name="Title 7">
            <a:extLst>
              <a:ext uri="{FF2B5EF4-FFF2-40B4-BE49-F238E27FC236}">
                <a16:creationId xmlns:a16="http://schemas.microsoft.com/office/drawing/2014/main" id="{72126F00-D15C-9B6C-566F-C22EEF61A95F}"/>
              </a:ext>
            </a:extLst>
          </p:cNvPr>
          <p:cNvSpPr txBox="1">
            <a:spLocks noGrp="1"/>
          </p:cNvSpPr>
          <p:nvPr>
            <p:ph type="title"/>
          </p:nvPr>
        </p:nvSpPr>
        <p:spPr/>
        <p:txBody>
          <a:bodyPr/>
          <a:lstStyle/>
          <a:p>
            <a:endParaRPr lang="en-US"/>
          </a:p>
        </p:txBody>
      </p:sp>
      <p:sp>
        <p:nvSpPr>
          <p:cNvPr id="4" name="Text Placeholder 8">
            <a:extLst>
              <a:ext uri="{FF2B5EF4-FFF2-40B4-BE49-F238E27FC236}">
                <a16:creationId xmlns:a16="http://schemas.microsoft.com/office/drawing/2014/main" id="{96AFDD28-8276-402A-223A-C54415A8F707}"/>
              </a:ext>
            </a:extLst>
          </p:cNvPr>
          <p:cNvSpPr txBox="1">
            <a:spLocks noGrp="1"/>
          </p:cNvSpPr>
          <p:nvPr>
            <p:ph type="body" idx="4294967295"/>
          </p:nvPr>
        </p:nvSpPr>
        <p:spPr>
          <a:xfrm>
            <a:off x="1289047" y="2883231"/>
            <a:ext cx="10515600" cy="7219288"/>
          </a:xfrm>
        </p:spPr>
        <p:txBody>
          <a:bodyPr/>
          <a:lstStyle/>
          <a:p>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itle 28">
            <a:extLst>
              <a:ext uri="{FF2B5EF4-FFF2-40B4-BE49-F238E27FC236}">
                <a16:creationId xmlns:a16="http://schemas.microsoft.com/office/drawing/2014/main" id="{469509D8-6A35-4074-DE22-E69FEF0A4DDC}"/>
              </a:ext>
            </a:extLst>
          </p:cNvPr>
          <p:cNvSpPr txBox="1">
            <a:spLocks noGrp="1"/>
          </p:cNvSpPr>
          <p:nvPr>
            <p:ph type="title"/>
          </p:nvPr>
        </p:nvSpPr>
        <p:spPr/>
        <p:txBody>
          <a:bodyPr/>
          <a:lstStyle/>
          <a:p>
            <a:endParaRPr lang="en-US"/>
          </a:p>
        </p:txBody>
      </p:sp>
      <p:sp>
        <p:nvSpPr>
          <p:cNvPr id="3" name="Picture Placeholder 29">
            <a:extLst>
              <a:ext uri="{FF2B5EF4-FFF2-40B4-BE49-F238E27FC236}">
                <a16:creationId xmlns:a16="http://schemas.microsoft.com/office/drawing/2014/main" id="{B7EA26A6-DF15-5DD3-0221-09C73C79A163}"/>
              </a:ext>
            </a:extLst>
          </p:cNvPr>
          <p:cNvSpPr txBox="1">
            <a:spLocks noGrp="1"/>
          </p:cNvSpPr>
          <p:nvPr>
            <p:ph type="pic" idx="4294967295"/>
          </p:nvPr>
        </p:nvSpPr>
        <p:spPr>
          <a:xfrm>
            <a:off x="1201923" y="3442569"/>
            <a:ext cx="3730752" cy="3730752"/>
          </a:xfrm>
        </p:spPr>
        <p:txBody>
          <a:bodyPr/>
          <a:lstStyle/>
          <a:p>
            <a:endParaRPr lang="en-US"/>
          </a:p>
        </p:txBody>
      </p:sp>
      <p:sp>
        <p:nvSpPr>
          <p:cNvPr id="4" name="Text Placeholder 30">
            <a:extLst>
              <a:ext uri="{FF2B5EF4-FFF2-40B4-BE49-F238E27FC236}">
                <a16:creationId xmlns:a16="http://schemas.microsoft.com/office/drawing/2014/main" id="{1E18FCC6-D337-282F-FB48-E927C919A82D}"/>
              </a:ext>
            </a:extLst>
          </p:cNvPr>
          <p:cNvSpPr txBox="1">
            <a:spLocks noGrp="1"/>
          </p:cNvSpPr>
          <p:nvPr>
            <p:ph type="body" idx="4294967295"/>
          </p:nvPr>
        </p:nvSpPr>
        <p:spPr>
          <a:xfrm>
            <a:off x="984251" y="7635870"/>
            <a:ext cx="4506913" cy="1969773"/>
          </a:xfrm>
        </p:spPr>
        <p:txBody>
          <a:bodyPr/>
          <a:lstStyle/>
          <a:p>
            <a:endParaRPr lang="en-US"/>
          </a:p>
        </p:txBody>
      </p:sp>
      <p:sp>
        <p:nvSpPr>
          <p:cNvPr id="5" name="Picture Placeholder 31">
            <a:extLst>
              <a:ext uri="{FF2B5EF4-FFF2-40B4-BE49-F238E27FC236}">
                <a16:creationId xmlns:a16="http://schemas.microsoft.com/office/drawing/2014/main" id="{F3D1E8A7-AD0E-C79A-D6DA-E614099189BF}"/>
              </a:ext>
            </a:extLst>
          </p:cNvPr>
          <p:cNvSpPr txBox="1">
            <a:spLocks noGrp="1"/>
          </p:cNvSpPr>
          <p:nvPr>
            <p:ph type="pic" idx="4294967295"/>
          </p:nvPr>
        </p:nvSpPr>
        <p:spPr>
          <a:xfrm>
            <a:off x="6373523" y="3442569"/>
            <a:ext cx="3730752" cy="3730752"/>
          </a:xfrm>
        </p:spPr>
        <p:txBody>
          <a:bodyPr/>
          <a:lstStyle/>
          <a:p>
            <a:endParaRPr lang="en-US"/>
          </a:p>
        </p:txBody>
      </p:sp>
      <p:sp>
        <p:nvSpPr>
          <p:cNvPr id="6" name="Text Placeholder 32">
            <a:extLst>
              <a:ext uri="{FF2B5EF4-FFF2-40B4-BE49-F238E27FC236}">
                <a16:creationId xmlns:a16="http://schemas.microsoft.com/office/drawing/2014/main" id="{4583ED58-F15F-920A-668E-F577395A40D8}"/>
              </a:ext>
            </a:extLst>
          </p:cNvPr>
          <p:cNvSpPr txBox="1">
            <a:spLocks noGrp="1"/>
          </p:cNvSpPr>
          <p:nvPr>
            <p:ph type="body" idx="4294967295"/>
          </p:nvPr>
        </p:nvSpPr>
        <p:spPr>
          <a:xfrm>
            <a:off x="6155859" y="7635870"/>
            <a:ext cx="4506913" cy="1969773"/>
          </a:xfrm>
        </p:spPr>
        <p:txBody>
          <a:bodyPr/>
          <a:lstStyle/>
          <a:p>
            <a:endParaRPr lang="en-US"/>
          </a:p>
        </p:txBody>
      </p:sp>
      <p:sp>
        <p:nvSpPr>
          <p:cNvPr id="7" name="Picture Placeholder 33">
            <a:extLst>
              <a:ext uri="{FF2B5EF4-FFF2-40B4-BE49-F238E27FC236}">
                <a16:creationId xmlns:a16="http://schemas.microsoft.com/office/drawing/2014/main" id="{77045476-E7BF-1887-BB17-5DF94C8A4986}"/>
              </a:ext>
            </a:extLst>
          </p:cNvPr>
          <p:cNvSpPr txBox="1">
            <a:spLocks noGrp="1"/>
          </p:cNvSpPr>
          <p:nvPr>
            <p:ph type="pic" idx="4294967295"/>
          </p:nvPr>
        </p:nvSpPr>
        <p:spPr>
          <a:xfrm>
            <a:off x="11545132" y="3442569"/>
            <a:ext cx="3730752" cy="3730752"/>
          </a:xfrm>
        </p:spPr>
        <p:txBody>
          <a:bodyPr/>
          <a:lstStyle/>
          <a:p>
            <a:endParaRPr lang="en-US"/>
          </a:p>
        </p:txBody>
      </p:sp>
      <p:sp>
        <p:nvSpPr>
          <p:cNvPr id="8" name="Text Placeholder 34">
            <a:extLst>
              <a:ext uri="{FF2B5EF4-FFF2-40B4-BE49-F238E27FC236}">
                <a16:creationId xmlns:a16="http://schemas.microsoft.com/office/drawing/2014/main" id="{0D856E49-DA32-4B1B-1842-E4B6C4B94F84}"/>
              </a:ext>
            </a:extLst>
          </p:cNvPr>
          <p:cNvSpPr txBox="1">
            <a:spLocks noGrp="1"/>
          </p:cNvSpPr>
          <p:nvPr>
            <p:ph type="body" idx="4294967295"/>
          </p:nvPr>
        </p:nvSpPr>
        <p:spPr>
          <a:xfrm>
            <a:off x="11327459" y="7635870"/>
            <a:ext cx="4506913" cy="1969773"/>
          </a:xfrm>
        </p:spPr>
        <p:txBody>
          <a:bodyPr/>
          <a:lstStyle/>
          <a:p>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2C1F2-56F0-7AE2-687A-5238775D9E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D1CFE6-939A-92AC-1984-93DA65144CF5}"/>
              </a:ext>
            </a:extLst>
          </p:cNvPr>
          <p:cNvSpPr txBox="1">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75B16D6-3759-009D-9310-4EBEAA1A5CAD}"/>
              </a:ext>
            </a:extLst>
          </p:cNvPr>
          <p:cNvSpPr txBox="1">
            <a:spLocks noGrp="1"/>
          </p:cNvSpPr>
          <p:nvPr>
            <p:ph type="body" idx="4294967295"/>
          </p:nvPr>
        </p:nvSpPr>
        <p:spPr>
          <a:xfrm>
            <a:off x="1289047" y="2911477"/>
            <a:ext cx="17297403" cy="7219288"/>
          </a:xfrm>
        </p:spPr>
        <p:txBody>
          <a:bodyPr/>
          <a:lstStyle/>
          <a:p>
            <a:endParaRPr lang="en-US"/>
          </a:p>
        </p:txBody>
      </p:sp>
    </p:spTree>
    <p:extLst>
      <p:ext uri="{BB962C8B-B14F-4D97-AF65-F5344CB8AC3E}">
        <p14:creationId xmlns:p14="http://schemas.microsoft.com/office/powerpoint/2010/main" val="26732330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D985A-FE7E-69A1-5467-FB4A847AD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78C9A6-0D77-C874-AE15-CFA13BDF4B51}"/>
              </a:ext>
            </a:extLst>
          </p:cNvPr>
          <p:cNvSpPr txBox="1">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AA1D13C-8C47-B221-893C-6B6DB25DF4A1}"/>
              </a:ext>
            </a:extLst>
          </p:cNvPr>
          <p:cNvSpPr txBox="1">
            <a:spLocks noGrp="1"/>
          </p:cNvSpPr>
          <p:nvPr>
            <p:ph type="body" idx="4294967295"/>
          </p:nvPr>
        </p:nvSpPr>
        <p:spPr>
          <a:xfrm>
            <a:off x="1822444" y="2883231"/>
            <a:ext cx="17441229" cy="7219288"/>
          </a:xfrm>
        </p:spPr>
        <p:txBody>
          <a:bodyPr/>
          <a:lstStyle/>
          <a:p>
            <a:endParaRPr lang="en-US"/>
          </a:p>
        </p:txBody>
      </p:sp>
    </p:spTree>
    <p:extLst>
      <p:ext uri="{BB962C8B-B14F-4D97-AF65-F5344CB8AC3E}">
        <p14:creationId xmlns:p14="http://schemas.microsoft.com/office/powerpoint/2010/main" val="6744662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le 88">
            <a:extLst>
              <a:ext uri="{FF2B5EF4-FFF2-40B4-BE49-F238E27FC236}">
                <a16:creationId xmlns:a16="http://schemas.microsoft.com/office/drawing/2014/main" id="{9B8FB0D7-5198-9947-3E77-5EED3DA632AE}"/>
              </a:ext>
            </a:extLst>
          </p:cNvPr>
          <p:cNvSpPr txBox="1">
            <a:spLocks noGrp="1"/>
          </p:cNvSpPr>
          <p:nvPr>
            <p:ph type="title"/>
          </p:nvPr>
        </p:nvSpPr>
        <p:spPr/>
        <p:txBody>
          <a:bodyPr/>
          <a:lstStyle/>
          <a:p>
            <a:endParaRPr lang="en-US"/>
          </a:p>
        </p:txBody>
      </p:sp>
      <p:pic>
        <p:nvPicPr>
          <p:cNvPr id="3" name="Graphic 10">
            <a:extLst>
              <a:ext uri="{FF2B5EF4-FFF2-40B4-BE49-F238E27FC236}">
                <a16:creationId xmlns:a16="http://schemas.microsoft.com/office/drawing/2014/main" id="{1BB4EEF1-7CDF-4355-0B11-D17102182968}"/>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1201923" y="2987673"/>
            <a:ext cx="1015660" cy="1015660"/>
          </a:xfrm>
          <a:prstGeom prst="rect">
            <a:avLst/>
          </a:prstGeom>
          <a:noFill/>
          <a:ln cap="flat">
            <a:noFill/>
          </a:ln>
        </p:spPr>
      </p:pic>
      <p:pic>
        <p:nvPicPr>
          <p:cNvPr id="4" name="Graphic 11">
            <a:extLst>
              <a:ext uri="{FF2B5EF4-FFF2-40B4-BE49-F238E27FC236}">
                <a16:creationId xmlns:a16="http://schemas.microsoft.com/office/drawing/2014/main" id="{861C548E-7A7E-571E-A15E-ADB252A7B581}"/>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2432047" y="2987673"/>
            <a:ext cx="1015660" cy="1015660"/>
          </a:xfrm>
          <a:prstGeom prst="rect">
            <a:avLst/>
          </a:prstGeom>
          <a:noFill/>
          <a:ln cap="flat">
            <a:noFill/>
          </a:ln>
        </p:spPr>
      </p:pic>
      <p:pic>
        <p:nvPicPr>
          <p:cNvPr id="5" name="Graphic 12">
            <a:extLst>
              <a:ext uri="{FF2B5EF4-FFF2-40B4-BE49-F238E27FC236}">
                <a16:creationId xmlns:a16="http://schemas.microsoft.com/office/drawing/2014/main" id="{B9C683D1-31C8-7E77-0990-E8CF39DE8D94}"/>
              </a:ext>
            </a:extLst>
          </p:cNvPr>
          <p:cNvPicPr>
            <a:picLocks noChangeAspect="1"/>
          </p:cNvPicPr>
          <p:nvPr/>
        </p:nvPicPr>
        <p:blipFill>
          <a:blip r:embed="rId6">
            <a:extLst>
              <a:ext uri="{96DAC541-7B7A-43D3-8B79-37D633B846F1}">
                <asvg:svgBlip xmlns:asvg="http://schemas.microsoft.com/office/drawing/2016/SVG/main" r:embed="rId7"/>
              </a:ext>
            </a:extLst>
          </a:blip>
          <a:srcRect/>
          <a:stretch>
            <a:fillRect/>
          </a:stretch>
        </p:blipFill>
        <p:spPr>
          <a:xfrm>
            <a:off x="3697870" y="2987673"/>
            <a:ext cx="1015660" cy="1015660"/>
          </a:xfrm>
          <a:prstGeom prst="rect">
            <a:avLst/>
          </a:prstGeom>
          <a:noFill/>
          <a:ln cap="flat">
            <a:noFill/>
          </a:ln>
        </p:spPr>
      </p:pic>
      <p:pic>
        <p:nvPicPr>
          <p:cNvPr id="6" name="Graphic 13">
            <a:extLst>
              <a:ext uri="{FF2B5EF4-FFF2-40B4-BE49-F238E27FC236}">
                <a16:creationId xmlns:a16="http://schemas.microsoft.com/office/drawing/2014/main" id="{52E1484B-48C3-FE31-5F53-5B937BF1D350}"/>
              </a:ext>
            </a:extLst>
          </p:cNvPr>
          <p:cNvPicPr>
            <a:picLocks noChangeAspect="1"/>
          </p:cNvPicPr>
          <p:nvPr/>
        </p:nvPicPr>
        <p:blipFill>
          <a:blip r:embed="rId8">
            <a:extLst>
              <a:ext uri="{96DAC541-7B7A-43D3-8B79-37D633B846F1}">
                <asvg:svgBlip xmlns:asvg="http://schemas.microsoft.com/office/drawing/2016/SVG/main" r:embed="rId9"/>
              </a:ext>
            </a:extLst>
          </a:blip>
          <a:srcRect/>
          <a:stretch>
            <a:fillRect/>
          </a:stretch>
        </p:blipFill>
        <p:spPr>
          <a:xfrm>
            <a:off x="4978359" y="2987673"/>
            <a:ext cx="1015660" cy="1015660"/>
          </a:xfrm>
          <a:prstGeom prst="rect">
            <a:avLst/>
          </a:prstGeom>
          <a:noFill/>
          <a:ln cap="flat">
            <a:noFill/>
          </a:ln>
        </p:spPr>
      </p:pic>
      <p:pic>
        <p:nvPicPr>
          <p:cNvPr id="7" name="Graphic 14">
            <a:extLst>
              <a:ext uri="{FF2B5EF4-FFF2-40B4-BE49-F238E27FC236}">
                <a16:creationId xmlns:a16="http://schemas.microsoft.com/office/drawing/2014/main" id="{40D06101-C56A-CF1C-EEC1-0C970C7A51C0}"/>
              </a:ext>
            </a:extLst>
          </p:cNvPr>
          <p:cNvPicPr>
            <a:picLocks noChangeAspect="1"/>
          </p:cNvPicPr>
          <p:nvPr/>
        </p:nvPicPr>
        <p:blipFill>
          <a:blip r:embed="rId10">
            <a:extLst>
              <a:ext uri="{96DAC541-7B7A-43D3-8B79-37D633B846F1}">
                <asvg:svgBlip xmlns:asvg="http://schemas.microsoft.com/office/drawing/2016/SVG/main" r:embed="rId11"/>
              </a:ext>
            </a:extLst>
          </a:blip>
          <a:srcRect/>
          <a:stretch>
            <a:fillRect/>
          </a:stretch>
        </p:blipFill>
        <p:spPr>
          <a:xfrm>
            <a:off x="6281397" y="2987673"/>
            <a:ext cx="1015660" cy="1015660"/>
          </a:xfrm>
          <a:prstGeom prst="rect">
            <a:avLst/>
          </a:prstGeom>
          <a:noFill/>
          <a:ln cap="flat">
            <a:noFill/>
          </a:ln>
        </p:spPr>
      </p:pic>
      <p:pic>
        <p:nvPicPr>
          <p:cNvPr id="8" name="Graphic 15">
            <a:extLst>
              <a:ext uri="{FF2B5EF4-FFF2-40B4-BE49-F238E27FC236}">
                <a16:creationId xmlns:a16="http://schemas.microsoft.com/office/drawing/2014/main" id="{E3DCF0BF-5051-A040-D513-17D23B08C867}"/>
              </a:ext>
            </a:extLst>
          </p:cNvPr>
          <p:cNvPicPr>
            <a:picLocks noChangeAspect="1"/>
          </p:cNvPicPr>
          <p:nvPr/>
        </p:nvPicPr>
        <p:blipFill>
          <a:blip r:embed="rId12">
            <a:extLst>
              <a:ext uri="{96DAC541-7B7A-43D3-8B79-37D633B846F1}">
                <asvg:svgBlip xmlns:asvg="http://schemas.microsoft.com/office/drawing/2016/SVG/main" r:embed="rId13"/>
              </a:ext>
            </a:extLst>
          </a:blip>
          <a:srcRect/>
          <a:stretch>
            <a:fillRect/>
          </a:stretch>
        </p:blipFill>
        <p:spPr>
          <a:xfrm>
            <a:off x="7605586" y="2987673"/>
            <a:ext cx="1015660" cy="1015660"/>
          </a:xfrm>
          <a:prstGeom prst="rect">
            <a:avLst/>
          </a:prstGeom>
          <a:noFill/>
          <a:ln cap="flat">
            <a:noFill/>
          </a:ln>
        </p:spPr>
      </p:pic>
      <p:pic>
        <p:nvPicPr>
          <p:cNvPr id="9" name="Graphic 16">
            <a:extLst>
              <a:ext uri="{FF2B5EF4-FFF2-40B4-BE49-F238E27FC236}">
                <a16:creationId xmlns:a16="http://schemas.microsoft.com/office/drawing/2014/main" id="{0403EDBC-E965-AAAF-6BF7-1E450D808446}"/>
              </a:ext>
            </a:extLst>
          </p:cNvPr>
          <p:cNvPicPr>
            <a:picLocks noChangeAspect="1"/>
          </p:cNvPicPr>
          <p:nvPr/>
        </p:nvPicPr>
        <p:blipFill>
          <a:blip r:embed="rId14">
            <a:extLst>
              <a:ext uri="{96DAC541-7B7A-43D3-8B79-37D633B846F1}">
                <asvg:svgBlip xmlns:asvg="http://schemas.microsoft.com/office/drawing/2016/SVG/main" r:embed="rId15"/>
              </a:ext>
            </a:extLst>
          </a:blip>
          <a:srcRect/>
          <a:stretch>
            <a:fillRect/>
          </a:stretch>
        </p:blipFill>
        <p:spPr>
          <a:xfrm>
            <a:off x="8929774" y="2987673"/>
            <a:ext cx="1015660" cy="1015660"/>
          </a:xfrm>
          <a:prstGeom prst="rect">
            <a:avLst/>
          </a:prstGeom>
          <a:noFill/>
          <a:ln cap="flat">
            <a:noFill/>
          </a:ln>
        </p:spPr>
      </p:pic>
      <p:pic>
        <p:nvPicPr>
          <p:cNvPr id="10" name="Graphic 17">
            <a:extLst>
              <a:ext uri="{FF2B5EF4-FFF2-40B4-BE49-F238E27FC236}">
                <a16:creationId xmlns:a16="http://schemas.microsoft.com/office/drawing/2014/main" id="{22A62411-75B9-4A10-0361-0BC87EF3F701}"/>
              </a:ext>
            </a:extLst>
          </p:cNvPr>
          <p:cNvPicPr>
            <a:picLocks noChangeAspect="1"/>
          </p:cNvPicPr>
          <p:nvPr/>
        </p:nvPicPr>
        <p:blipFill>
          <a:blip r:embed="rId16">
            <a:extLst>
              <a:ext uri="{96DAC541-7B7A-43D3-8B79-37D633B846F1}">
                <asvg:svgBlip xmlns:asvg="http://schemas.microsoft.com/office/drawing/2016/SVG/main" r:embed="rId17"/>
              </a:ext>
            </a:extLst>
          </a:blip>
          <a:srcRect/>
          <a:stretch>
            <a:fillRect/>
          </a:stretch>
        </p:blipFill>
        <p:spPr>
          <a:xfrm>
            <a:off x="10226594" y="2987673"/>
            <a:ext cx="1015660" cy="1015660"/>
          </a:xfrm>
          <a:prstGeom prst="rect">
            <a:avLst/>
          </a:prstGeom>
          <a:noFill/>
          <a:ln cap="flat">
            <a:noFill/>
          </a:ln>
        </p:spPr>
      </p:pic>
      <p:pic>
        <p:nvPicPr>
          <p:cNvPr id="11" name="Graphic 18">
            <a:extLst>
              <a:ext uri="{FF2B5EF4-FFF2-40B4-BE49-F238E27FC236}">
                <a16:creationId xmlns:a16="http://schemas.microsoft.com/office/drawing/2014/main" id="{0B725DE6-F971-2943-4BB5-460D5ADFC276}"/>
              </a:ext>
            </a:extLst>
          </p:cNvPr>
          <p:cNvPicPr>
            <a:picLocks noChangeAspect="1"/>
          </p:cNvPicPr>
          <p:nvPr/>
        </p:nvPicPr>
        <p:blipFill>
          <a:blip r:embed="rId18">
            <a:extLst>
              <a:ext uri="{96DAC541-7B7A-43D3-8B79-37D633B846F1}">
                <asvg:svgBlip xmlns:asvg="http://schemas.microsoft.com/office/drawing/2016/SVG/main" r:embed="rId19"/>
              </a:ext>
            </a:extLst>
          </a:blip>
          <a:srcRect/>
          <a:stretch>
            <a:fillRect/>
          </a:stretch>
        </p:blipFill>
        <p:spPr>
          <a:xfrm>
            <a:off x="11523415" y="2987673"/>
            <a:ext cx="1015660" cy="1015660"/>
          </a:xfrm>
          <a:prstGeom prst="rect">
            <a:avLst/>
          </a:prstGeom>
          <a:noFill/>
          <a:ln cap="flat">
            <a:noFill/>
          </a:ln>
        </p:spPr>
      </p:pic>
      <p:pic>
        <p:nvPicPr>
          <p:cNvPr id="12" name="Graphic 19">
            <a:extLst>
              <a:ext uri="{FF2B5EF4-FFF2-40B4-BE49-F238E27FC236}">
                <a16:creationId xmlns:a16="http://schemas.microsoft.com/office/drawing/2014/main" id="{612A32B3-908E-CE6D-C638-F4A4B8B83C91}"/>
              </a:ext>
            </a:extLst>
          </p:cNvPr>
          <p:cNvPicPr>
            <a:picLocks noChangeAspect="1"/>
          </p:cNvPicPr>
          <p:nvPr/>
        </p:nvPicPr>
        <p:blipFill>
          <a:blip r:embed="rId20">
            <a:extLst>
              <a:ext uri="{96DAC541-7B7A-43D3-8B79-37D633B846F1}">
                <asvg:svgBlip xmlns:asvg="http://schemas.microsoft.com/office/drawing/2016/SVG/main" r:embed="rId21"/>
              </a:ext>
            </a:extLst>
          </a:blip>
          <a:srcRect/>
          <a:stretch>
            <a:fillRect/>
          </a:stretch>
        </p:blipFill>
        <p:spPr>
          <a:xfrm>
            <a:off x="12820226" y="2987673"/>
            <a:ext cx="1015660" cy="1015660"/>
          </a:xfrm>
          <a:prstGeom prst="rect">
            <a:avLst/>
          </a:prstGeom>
          <a:noFill/>
          <a:ln cap="flat">
            <a:noFill/>
          </a:ln>
        </p:spPr>
      </p:pic>
      <p:pic>
        <p:nvPicPr>
          <p:cNvPr id="13" name="Graphic 22">
            <a:extLst>
              <a:ext uri="{FF2B5EF4-FFF2-40B4-BE49-F238E27FC236}">
                <a16:creationId xmlns:a16="http://schemas.microsoft.com/office/drawing/2014/main" id="{32B60757-3A6D-DD09-B766-D981EEE51F6D}"/>
              </a:ext>
            </a:extLst>
          </p:cNvPr>
          <p:cNvPicPr>
            <a:picLocks noChangeAspect="1"/>
          </p:cNvPicPr>
          <p:nvPr/>
        </p:nvPicPr>
        <p:blipFill>
          <a:blip r:embed="rId22">
            <a:extLst>
              <a:ext uri="{96DAC541-7B7A-43D3-8B79-37D633B846F1}">
                <asvg:svgBlip xmlns:asvg="http://schemas.microsoft.com/office/drawing/2016/SVG/main" r:embed="rId23"/>
              </a:ext>
            </a:extLst>
          </a:blip>
          <a:srcRect/>
          <a:stretch>
            <a:fillRect/>
          </a:stretch>
        </p:blipFill>
        <p:spPr>
          <a:xfrm>
            <a:off x="1201923" y="4225149"/>
            <a:ext cx="1015660" cy="1015660"/>
          </a:xfrm>
          <a:prstGeom prst="rect">
            <a:avLst/>
          </a:prstGeom>
          <a:noFill/>
          <a:ln cap="flat">
            <a:noFill/>
          </a:ln>
        </p:spPr>
      </p:pic>
      <p:pic>
        <p:nvPicPr>
          <p:cNvPr id="14" name="Graphic 23">
            <a:extLst>
              <a:ext uri="{FF2B5EF4-FFF2-40B4-BE49-F238E27FC236}">
                <a16:creationId xmlns:a16="http://schemas.microsoft.com/office/drawing/2014/main" id="{488A5F71-789B-753A-8DB9-63EA582BAA5F}"/>
              </a:ext>
            </a:extLst>
          </p:cNvPr>
          <p:cNvPicPr>
            <a:picLocks noChangeAspect="1"/>
          </p:cNvPicPr>
          <p:nvPr/>
        </p:nvPicPr>
        <p:blipFill>
          <a:blip r:embed="rId24">
            <a:extLst>
              <a:ext uri="{96DAC541-7B7A-43D3-8B79-37D633B846F1}">
                <asvg:svgBlip xmlns:asvg="http://schemas.microsoft.com/office/drawing/2016/SVG/main" r:embed="rId25"/>
              </a:ext>
            </a:extLst>
          </a:blip>
          <a:srcRect/>
          <a:stretch>
            <a:fillRect/>
          </a:stretch>
        </p:blipFill>
        <p:spPr>
          <a:xfrm>
            <a:off x="2432047" y="4225149"/>
            <a:ext cx="1015660" cy="1015660"/>
          </a:xfrm>
          <a:prstGeom prst="rect">
            <a:avLst/>
          </a:prstGeom>
          <a:noFill/>
          <a:ln cap="flat">
            <a:noFill/>
          </a:ln>
        </p:spPr>
      </p:pic>
      <p:pic>
        <p:nvPicPr>
          <p:cNvPr id="15" name="Graphic 24">
            <a:extLst>
              <a:ext uri="{FF2B5EF4-FFF2-40B4-BE49-F238E27FC236}">
                <a16:creationId xmlns:a16="http://schemas.microsoft.com/office/drawing/2014/main" id="{6D1A2138-B096-871B-197B-CF61E3A05182}"/>
              </a:ext>
            </a:extLst>
          </p:cNvPr>
          <p:cNvPicPr>
            <a:picLocks noChangeAspect="1"/>
          </p:cNvPicPr>
          <p:nvPr/>
        </p:nvPicPr>
        <p:blipFill>
          <a:blip r:embed="rId26">
            <a:extLst>
              <a:ext uri="{96DAC541-7B7A-43D3-8B79-37D633B846F1}">
                <asvg:svgBlip xmlns:asvg="http://schemas.microsoft.com/office/drawing/2016/SVG/main" r:embed="rId27"/>
              </a:ext>
            </a:extLst>
          </a:blip>
          <a:srcRect/>
          <a:stretch>
            <a:fillRect/>
          </a:stretch>
        </p:blipFill>
        <p:spPr>
          <a:xfrm>
            <a:off x="3697870" y="4225149"/>
            <a:ext cx="1015660" cy="1015660"/>
          </a:xfrm>
          <a:prstGeom prst="rect">
            <a:avLst/>
          </a:prstGeom>
          <a:noFill/>
          <a:ln cap="flat">
            <a:noFill/>
          </a:ln>
        </p:spPr>
      </p:pic>
      <p:pic>
        <p:nvPicPr>
          <p:cNvPr id="16" name="Graphic 25">
            <a:extLst>
              <a:ext uri="{FF2B5EF4-FFF2-40B4-BE49-F238E27FC236}">
                <a16:creationId xmlns:a16="http://schemas.microsoft.com/office/drawing/2014/main" id="{0545EB4B-A798-EDD0-7099-D02334332319}"/>
              </a:ext>
            </a:extLst>
          </p:cNvPr>
          <p:cNvPicPr>
            <a:picLocks noChangeAspect="1"/>
          </p:cNvPicPr>
          <p:nvPr/>
        </p:nvPicPr>
        <p:blipFill>
          <a:blip r:embed="rId28">
            <a:extLst>
              <a:ext uri="{96DAC541-7B7A-43D3-8B79-37D633B846F1}">
                <asvg:svgBlip xmlns:asvg="http://schemas.microsoft.com/office/drawing/2016/SVG/main" r:embed="rId29"/>
              </a:ext>
            </a:extLst>
          </a:blip>
          <a:srcRect/>
          <a:stretch>
            <a:fillRect/>
          </a:stretch>
        </p:blipFill>
        <p:spPr>
          <a:xfrm>
            <a:off x="4978359" y="4225149"/>
            <a:ext cx="1015660" cy="1015660"/>
          </a:xfrm>
          <a:prstGeom prst="rect">
            <a:avLst/>
          </a:prstGeom>
          <a:noFill/>
          <a:ln cap="flat">
            <a:noFill/>
          </a:ln>
        </p:spPr>
      </p:pic>
      <p:pic>
        <p:nvPicPr>
          <p:cNvPr id="17" name="Graphic 26">
            <a:extLst>
              <a:ext uri="{FF2B5EF4-FFF2-40B4-BE49-F238E27FC236}">
                <a16:creationId xmlns:a16="http://schemas.microsoft.com/office/drawing/2014/main" id="{CB41B8FD-22FB-613C-A593-B66ED4E3E332}"/>
              </a:ext>
            </a:extLst>
          </p:cNvPr>
          <p:cNvPicPr>
            <a:picLocks noChangeAspect="1"/>
          </p:cNvPicPr>
          <p:nvPr/>
        </p:nvPicPr>
        <p:blipFill>
          <a:blip r:embed="rId30">
            <a:extLst>
              <a:ext uri="{96DAC541-7B7A-43D3-8B79-37D633B846F1}">
                <asvg:svgBlip xmlns:asvg="http://schemas.microsoft.com/office/drawing/2016/SVG/main" r:embed="rId31"/>
              </a:ext>
            </a:extLst>
          </a:blip>
          <a:srcRect/>
          <a:stretch>
            <a:fillRect/>
          </a:stretch>
        </p:blipFill>
        <p:spPr>
          <a:xfrm>
            <a:off x="6281397" y="4225149"/>
            <a:ext cx="1015660" cy="1015660"/>
          </a:xfrm>
          <a:prstGeom prst="rect">
            <a:avLst/>
          </a:prstGeom>
          <a:noFill/>
          <a:ln cap="flat">
            <a:noFill/>
          </a:ln>
        </p:spPr>
      </p:pic>
      <p:pic>
        <p:nvPicPr>
          <p:cNvPr id="18" name="Graphic 27">
            <a:extLst>
              <a:ext uri="{FF2B5EF4-FFF2-40B4-BE49-F238E27FC236}">
                <a16:creationId xmlns:a16="http://schemas.microsoft.com/office/drawing/2014/main" id="{51A6F547-BEBB-F381-EB10-98DC14F58178}"/>
              </a:ext>
            </a:extLst>
          </p:cNvPr>
          <p:cNvPicPr>
            <a:picLocks noChangeAspect="1"/>
          </p:cNvPicPr>
          <p:nvPr/>
        </p:nvPicPr>
        <p:blipFill>
          <a:blip r:embed="rId32">
            <a:extLst>
              <a:ext uri="{96DAC541-7B7A-43D3-8B79-37D633B846F1}">
                <asvg:svgBlip xmlns:asvg="http://schemas.microsoft.com/office/drawing/2016/SVG/main" r:embed="rId33"/>
              </a:ext>
            </a:extLst>
          </a:blip>
          <a:srcRect/>
          <a:stretch>
            <a:fillRect/>
          </a:stretch>
        </p:blipFill>
        <p:spPr>
          <a:xfrm>
            <a:off x="7605586" y="4225149"/>
            <a:ext cx="1015660" cy="1015660"/>
          </a:xfrm>
          <a:prstGeom prst="rect">
            <a:avLst/>
          </a:prstGeom>
          <a:noFill/>
          <a:ln cap="flat">
            <a:noFill/>
          </a:ln>
        </p:spPr>
      </p:pic>
      <p:pic>
        <p:nvPicPr>
          <p:cNvPr id="19" name="Graphic 28">
            <a:extLst>
              <a:ext uri="{FF2B5EF4-FFF2-40B4-BE49-F238E27FC236}">
                <a16:creationId xmlns:a16="http://schemas.microsoft.com/office/drawing/2014/main" id="{3738AA97-2ED6-F259-385D-4632075CEF9B}"/>
              </a:ext>
            </a:extLst>
          </p:cNvPr>
          <p:cNvPicPr>
            <a:picLocks noChangeAspect="1"/>
          </p:cNvPicPr>
          <p:nvPr/>
        </p:nvPicPr>
        <p:blipFill>
          <a:blip r:embed="rId34">
            <a:extLst>
              <a:ext uri="{96DAC541-7B7A-43D3-8B79-37D633B846F1}">
                <asvg:svgBlip xmlns:asvg="http://schemas.microsoft.com/office/drawing/2016/SVG/main" r:embed="rId35"/>
              </a:ext>
            </a:extLst>
          </a:blip>
          <a:srcRect/>
          <a:stretch>
            <a:fillRect/>
          </a:stretch>
        </p:blipFill>
        <p:spPr>
          <a:xfrm>
            <a:off x="8929774" y="4225149"/>
            <a:ext cx="1015660" cy="1015660"/>
          </a:xfrm>
          <a:prstGeom prst="rect">
            <a:avLst/>
          </a:prstGeom>
          <a:noFill/>
          <a:ln cap="flat">
            <a:noFill/>
          </a:ln>
        </p:spPr>
      </p:pic>
      <p:pic>
        <p:nvPicPr>
          <p:cNvPr id="20" name="Graphic 29">
            <a:extLst>
              <a:ext uri="{FF2B5EF4-FFF2-40B4-BE49-F238E27FC236}">
                <a16:creationId xmlns:a16="http://schemas.microsoft.com/office/drawing/2014/main" id="{752399F4-72E6-9A7A-BDC3-81B831B24413}"/>
              </a:ext>
            </a:extLst>
          </p:cNvPr>
          <p:cNvPicPr>
            <a:picLocks noChangeAspect="1"/>
          </p:cNvPicPr>
          <p:nvPr/>
        </p:nvPicPr>
        <p:blipFill>
          <a:blip r:embed="rId36">
            <a:extLst>
              <a:ext uri="{96DAC541-7B7A-43D3-8B79-37D633B846F1}">
                <asvg:svgBlip xmlns:asvg="http://schemas.microsoft.com/office/drawing/2016/SVG/main" r:embed="rId37"/>
              </a:ext>
            </a:extLst>
          </a:blip>
          <a:srcRect/>
          <a:stretch>
            <a:fillRect/>
          </a:stretch>
        </p:blipFill>
        <p:spPr>
          <a:xfrm>
            <a:off x="10226594" y="4225149"/>
            <a:ext cx="1015660" cy="1015660"/>
          </a:xfrm>
          <a:prstGeom prst="rect">
            <a:avLst/>
          </a:prstGeom>
          <a:noFill/>
          <a:ln cap="flat">
            <a:noFill/>
          </a:ln>
        </p:spPr>
      </p:pic>
      <p:pic>
        <p:nvPicPr>
          <p:cNvPr id="21" name="Graphic 30">
            <a:extLst>
              <a:ext uri="{FF2B5EF4-FFF2-40B4-BE49-F238E27FC236}">
                <a16:creationId xmlns:a16="http://schemas.microsoft.com/office/drawing/2014/main" id="{043E3AD8-BFCB-3042-D172-51E03637B312}"/>
              </a:ext>
            </a:extLst>
          </p:cNvPr>
          <p:cNvPicPr>
            <a:picLocks noChangeAspect="1"/>
          </p:cNvPicPr>
          <p:nvPr/>
        </p:nvPicPr>
        <p:blipFill>
          <a:blip r:embed="rId38">
            <a:extLst>
              <a:ext uri="{96DAC541-7B7A-43D3-8B79-37D633B846F1}">
                <asvg:svgBlip xmlns:asvg="http://schemas.microsoft.com/office/drawing/2016/SVG/main" r:embed="rId39"/>
              </a:ext>
            </a:extLst>
          </a:blip>
          <a:srcRect/>
          <a:stretch>
            <a:fillRect/>
          </a:stretch>
        </p:blipFill>
        <p:spPr>
          <a:xfrm>
            <a:off x="11523415" y="4225149"/>
            <a:ext cx="1015660" cy="1015660"/>
          </a:xfrm>
          <a:prstGeom prst="rect">
            <a:avLst/>
          </a:prstGeom>
          <a:noFill/>
          <a:ln cap="flat">
            <a:noFill/>
          </a:ln>
        </p:spPr>
      </p:pic>
      <p:pic>
        <p:nvPicPr>
          <p:cNvPr id="22" name="Graphic 31">
            <a:extLst>
              <a:ext uri="{FF2B5EF4-FFF2-40B4-BE49-F238E27FC236}">
                <a16:creationId xmlns:a16="http://schemas.microsoft.com/office/drawing/2014/main" id="{B9BD4021-03BB-B641-A2BE-04C3CD2FF4F4}"/>
              </a:ext>
            </a:extLst>
          </p:cNvPr>
          <p:cNvPicPr>
            <a:picLocks noChangeAspect="1"/>
          </p:cNvPicPr>
          <p:nvPr/>
        </p:nvPicPr>
        <p:blipFill>
          <a:blip r:embed="rId40">
            <a:extLst>
              <a:ext uri="{96DAC541-7B7A-43D3-8B79-37D633B846F1}">
                <asvg:svgBlip xmlns:asvg="http://schemas.microsoft.com/office/drawing/2016/SVG/main" r:embed="rId41"/>
              </a:ext>
            </a:extLst>
          </a:blip>
          <a:srcRect/>
          <a:stretch>
            <a:fillRect/>
          </a:stretch>
        </p:blipFill>
        <p:spPr>
          <a:xfrm>
            <a:off x="12820226" y="4225149"/>
            <a:ext cx="1015660" cy="1015660"/>
          </a:xfrm>
          <a:prstGeom prst="rect">
            <a:avLst/>
          </a:prstGeom>
          <a:noFill/>
          <a:ln cap="flat">
            <a:noFill/>
          </a:ln>
        </p:spPr>
      </p:pic>
      <p:pic>
        <p:nvPicPr>
          <p:cNvPr id="23" name="Graphic 32">
            <a:extLst>
              <a:ext uri="{FF2B5EF4-FFF2-40B4-BE49-F238E27FC236}">
                <a16:creationId xmlns:a16="http://schemas.microsoft.com/office/drawing/2014/main" id="{EF75D7C2-EA8B-9D91-FFF2-DF691DC514C0}"/>
              </a:ext>
            </a:extLst>
          </p:cNvPr>
          <p:cNvPicPr>
            <a:picLocks noChangeAspect="1"/>
          </p:cNvPicPr>
          <p:nvPr/>
        </p:nvPicPr>
        <p:blipFill>
          <a:blip r:embed="rId42">
            <a:extLst>
              <a:ext uri="{96DAC541-7B7A-43D3-8B79-37D633B846F1}">
                <asvg:svgBlip xmlns:asvg="http://schemas.microsoft.com/office/drawing/2016/SVG/main" r:embed="rId43"/>
              </a:ext>
            </a:extLst>
          </a:blip>
          <a:srcRect/>
          <a:stretch>
            <a:fillRect/>
          </a:stretch>
        </p:blipFill>
        <p:spPr>
          <a:xfrm>
            <a:off x="1201923" y="5462634"/>
            <a:ext cx="1015660" cy="1015660"/>
          </a:xfrm>
          <a:prstGeom prst="rect">
            <a:avLst/>
          </a:prstGeom>
          <a:noFill/>
          <a:ln cap="flat">
            <a:noFill/>
          </a:ln>
        </p:spPr>
      </p:pic>
      <p:pic>
        <p:nvPicPr>
          <p:cNvPr id="24" name="Graphic 33">
            <a:extLst>
              <a:ext uri="{FF2B5EF4-FFF2-40B4-BE49-F238E27FC236}">
                <a16:creationId xmlns:a16="http://schemas.microsoft.com/office/drawing/2014/main" id="{675B3F74-F8EB-BC66-1FA9-77DDF41C7BF7}"/>
              </a:ext>
            </a:extLst>
          </p:cNvPr>
          <p:cNvPicPr>
            <a:picLocks noChangeAspect="1"/>
          </p:cNvPicPr>
          <p:nvPr/>
        </p:nvPicPr>
        <p:blipFill>
          <a:blip r:embed="rId44">
            <a:extLst>
              <a:ext uri="{96DAC541-7B7A-43D3-8B79-37D633B846F1}">
                <asvg:svgBlip xmlns:asvg="http://schemas.microsoft.com/office/drawing/2016/SVG/main" r:embed="rId45"/>
              </a:ext>
            </a:extLst>
          </a:blip>
          <a:srcRect/>
          <a:stretch>
            <a:fillRect/>
          </a:stretch>
        </p:blipFill>
        <p:spPr>
          <a:xfrm>
            <a:off x="2432047" y="5462634"/>
            <a:ext cx="1015660" cy="1015660"/>
          </a:xfrm>
          <a:prstGeom prst="rect">
            <a:avLst/>
          </a:prstGeom>
          <a:noFill/>
          <a:ln cap="flat">
            <a:noFill/>
          </a:ln>
        </p:spPr>
      </p:pic>
      <p:pic>
        <p:nvPicPr>
          <p:cNvPr id="25" name="Graphic 34">
            <a:extLst>
              <a:ext uri="{FF2B5EF4-FFF2-40B4-BE49-F238E27FC236}">
                <a16:creationId xmlns:a16="http://schemas.microsoft.com/office/drawing/2014/main" id="{EA32F5CA-6626-0895-60A3-7EDB4F773E8A}"/>
              </a:ext>
            </a:extLst>
          </p:cNvPr>
          <p:cNvPicPr>
            <a:picLocks noChangeAspect="1"/>
          </p:cNvPicPr>
          <p:nvPr/>
        </p:nvPicPr>
        <p:blipFill>
          <a:blip r:embed="rId46">
            <a:extLst>
              <a:ext uri="{96DAC541-7B7A-43D3-8B79-37D633B846F1}">
                <asvg:svgBlip xmlns:asvg="http://schemas.microsoft.com/office/drawing/2016/SVG/main" r:embed="rId47"/>
              </a:ext>
            </a:extLst>
          </a:blip>
          <a:srcRect/>
          <a:stretch>
            <a:fillRect/>
          </a:stretch>
        </p:blipFill>
        <p:spPr>
          <a:xfrm>
            <a:off x="3697870" y="5462634"/>
            <a:ext cx="1015660" cy="1015660"/>
          </a:xfrm>
          <a:prstGeom prst="rect">
            <a:avLst/>
          </a:prstGeom>
          <a:noFill/>
          <a:ln cap="flat">
            <a:noFill/>
          </a:ln>
        </p:spPr>
      </p:pic>
      <p:pic>
        <p:nvPicPr>
          <p:cNvPr id="26" name="Graphic 35">
            <a:extLst>
              <a:ext uri="{FF2B5EF4-FFF2-40B4-BE49-F238E27FC236}">
                <a16:creationId xmlns:a16="http://schemas.microsoft.com/office/drawing/2014/main" id="{A9FB6519-6ABA-FFA9-F347-D9765DBB3991}"/>
              </a:ext>
            </a:extLst>
          </p:cNvPr>
          <p:cNvPicPr>
            <a:picLocks noChangeAspect="1"/>
          </p:cNvPicPr>
          <p:nvPr/>
        </p:nvPicPr>
        <p:blipFill>
          <a:blip r:embed="rId48">
            <a:extLst>
              <a:ext uri="{96DAC541-7B7A-43D3-8B79-37D633B846F1}">
                <asvg:svgBlip xmlns:asvg="http://schemas.microsoft.com/office/drawing/2016/SVG/main" r:embed="rId49"/>
              </a:ext>
            </a:extLst>
          </a:blip>
          <a:srcRect/>
          <a:stretch>
            <a:fillRect/>
          </a:stretch>
        </p:blipFill>
        <p:spPr>
          <a:xfrm>
            <a:off x="4978359" y="5462634"/>
            <a:ext cx="1015660" cy="1015660"/>
          </a:xfrm>
          <a:prstGeom prst="rect">
            <a:avLst/>
          </a:prstGeom>
          <a:noFill/>
          <a:ln cap="flat">
            <a:noFill/>
          </a:ln>
        </p:spPr>
      </p:pic>
      <p:pic>
        <p:nvPicPr>
          <p:cNvPr id="27" name="Graphic 36">
            <a:extLst>
              <a:ext uri="{FF2B5EF4-FFF2-40B4-BE49-F238E27FC236}">
                <a16:creationId xmlns:a16="http://schemas.microsoft.com/office/drawing/2014/main" id="{50D12A59-39F8-B0D4-F375-F4C81C26A0C4}"/>
              </a:ext>
            </a:extLst>
          </p:cNvPr>
          <p:cNvPicPr>
            <a:picLocks noChangeAspect="1"/>
          </p:cNvPicPr>
          <p:nvPr/>
        </p:nvPicPr>
        <p:blipFill>
          <a:blip r:embed="rId50">
            <a:extLst>
              <a:ext uri="{96DAC541-7B7A-43D3-8B79-37D633B846F1}">
                <asvg:svgBlip xmlns:asvg="http://schemas.microsoft.com/office/drawing/2016/SVG/main" r:embed="rId51"/>
              </a:ext>
            </a:extLst>
          </a:blip>
          <a:srcRect/>
          <a:stretch>
            <a:fillRect/>
          </a:stretch>
        </p:blipFill>
        <p:spPr>
          <a:xfrm>
            <a:off x="6281397" y="5462634"/>
            <a:ext cx="1015660" cy="1015660"/>
          </a:xfrm>
          <a:prstGeom prst="rect">
            <a:avLst/>
          </a:prstGeom>
          <a:noFill/>
          <a:ln cap="flat">
            <a:noFill/>
          </a:ln>
        </p:spPr>
      </p:pic>
      <p:pic>
        <p:nvPicPr>
          <p:cNvPr id="28" name="Graphic 37">
            <a:extLst>
              <a:ext uri="{FF2B5EF4-FFF2-40B4-BE49-F238E27FC236}">
                <a16:creationId xmlns:a16="http://schemas.microsoft.com/office/drawing/2014/main" id="{836C3DA5-A277-883A-0F80-9B87C2B76228}"/>
              </a:ext>
            </a:extLst>
          </p:cNvPr>
          <p:cNvPicPr>
            <a:picLocks noChangeAspect="1"/>
          </p:cNvPicPr>
          <p:nvPr/>
        </p:nvPicPr>
        <p:blipFill>
          <a:blip r:embed="rId52">
            <a:extLst>
              <a:ext uri="{96DAC541-7B7A-43D3-8B79-37D633B846F1}">
                <asvg:svgBlip xmlns:asvg="http://schemas.microsoft.com/office/drawing/2016/SVG/main" r:embed="rId53"/>
              </a:ext>
            </a:extLst>
          </a:blip>
          <a:srcRect/>
          <a:stretch>
            <a:fillRect/>
          </a:stretch>
        </p:blipFill>
        <p:spPr>
          <a:xfrm>
            <a:off x="7605586" y="5462634"/>
            <a:ext cx="1015660" cy="1015660"/>
          </a:xfrm>
          <a:prstGeom prst="rect">
            <a:avLst/>
          </a:prstGeom>
          <a:noFill/>
          <a:ln cap="flat">
            <a:noFill/>
          </a:ln>
        </p:spPr>
      </p:pic>
      <p:pic>
        <p:nvPicPr>
          <p:cNvPr id="29" name="Graphic 38">
            <a:extLst>
              <a:ext uri="{FF2B5EF4-FFF2-40B4-BE49-F238E27FC236}">
                <a16:creationId xmlns:a16="http://schemas.microsoft.com/office/drawing/2014/main" id="{F63E58A8-5078-BF1D-7DF0-B6E2DA45F60F}"/>
              </a:ext>
            </a:extLst>
          </p:cNvPr>
          <p:cNvPicPr>
            <a:picLocks noChangeAspect="1"/>
          </p:cNvPicPr>
          <p:nvPr/>
        </p:nvPicPr>
        <p:blipFill>
          <a:blip r:embed="rId54">
            <a:extLst>
              <a:ext uri="{96DAC541-7B7A-43D3-8B79-37D633B846F1}">
                <asvg:svgBlip xmlns:asvg="http://schemas.microsoft.com/office/drawing/2016/SVG/main" r:embed="rId55"/>
              </a:ext>
            </a:extLst>
          </a:blip>
          <a:srcRect/>
          <a:stretch>
            <a:fillRect/>
          </a:stretch>
        </p:blipFill>
        <p:spPr>
          <a:xfrm>
            <a:off x="8929774" y="5462634"/>
            <a:ext cx="1015660" cy="1015660"/>
          </a:xfrm>
          <a:prstGeom prst="rect">
            <a:avLst/>
          </a:prstGeom>
          <a:noFill/>
          <a:ln cap="flat">
            <a:noFill/>
          </a:ln>
        </p:spPr>
      </p:pic>
      <p:pic>
        <p:nvPicPr>
          <p:cNvPr id="30" name="Graphic 39">
            <a:extLst>
              <a:ext uri="{FF2B5EF4-FFF2-40B4-BE49-F238E27FC236}">
                <a16:creationId xmlns:a16="http://schemas.microsoft.com/office/drawing/2014/main" id="{3BABA382-36B7-E9C9-509E-E0FD6032463F}"/>
              </a:ext>
            </a:extLst>
          </p:cNvPr>
          <p:cNvPicPr>
            <a:picLocks noChangeAspect="1"/>
          </p:cNvPicPr>
          <p:nvPr/>
        </p:nvPicPr>
        <p:blipFill>
          <a:blip r:embed="rId56">
            <a:extLst>
              <a:ext uri="{96DAC541-7B7A-43D3-8B79-37D633B846F1}">
                <asvg:svgBlip xmlns:asvg="http://schemas.microsoft.com/office/drawing/2016/SVG/main" r:embed="rId57"/>
              </a:ext>
            </a:extLst>
          </a:blip>
          <a:srcRect/>
          <a:stretch>
            <a:fillRect/>
          </a:stretch>
        </p:blipFill>
        <p:spPr>
          <a:xfrm>
            <a:off x="10226594" y="5462634"/>
            <a:ext cx="1015660" cy="1015660"/>
          </a:xfrm>
          <a:prstGeom prst="rect">
            <a:avLst/>
          </a:prstGeom>
          <a:noFill/>
          <a:ln cap="flat">
            <a:noFill/>
          </a:ln>
        </p:spPr>
      </p:pic>
      <p:pic>
        <p:nvPicPr>
          <p:cNvPr id="31" name="Graphic 40">
            <a:extLst>
              <a:ext uri="{FF2B5EF4-FFF2-40B4-BE49-F238E27FC236}">
                <a16:creationId xmlns:a16="http://schemas.microsoft.com/office/drawing/2014/main" id="{499CAAD8-0BF9-4768-247A-37CA20968AE2}"/>
              </a:ext>
            </a:extLst>
          </p:cNvPr>
          <p:cNvPicPr>
            <a:picLocks noChangeAspect="1"/>
          </p:cNvPicPr>
          <p:nvPr/>
        </p:nvPicPr>
        <p:blipFill>
          <a:blip r:embed="rId58">
            <a:extLst>
              <a:ext uri="{96DAC541-7B7A-43D3-8B79-37D633B846F1}">
                <asvg:svgBlip xmlns:asvg="http://schemas.microsoft.com/office/drawing/2016/SVG/main" r:embed="rId59"/>
              </a:ext>
            </a:extLst>
          </a:blip>
          <a:srcRect/>
          <a:stretch>
            <a:fillRect/>
          </a:stretch>
        </p:blipFill>
        <p:spPr>
          <a:xfrm>
            <a:off x="11523415" y="5462634"/>
            <a:ext cx="1015660" cy="1015660"/>
          </a:xfrm>
          <a:prstGeom prst="rect">
            <a:avLst/>
          </a:prstGeom>
          <a:noFill/>
          <a:ln cap="flat">
            <a:noFill/>
          </a:ln>
        </p:spPr>
      </p:pic>
      <p:pic>
        <p:nvPicPr>
          <p:cNvPr id="32" name="Graphic 41">
            <a:extLst>
              <a:ext uri="{FF2B5EF4-FFF2-40B4-BE49-F238E27FC236}">
                <a16:creationId xmlns:a16="http://schemas.microsoft.com/office/drawing/2014/main" id="{3BE85746-AEC2-14D6-C2D8-C67200B33F7E}"/>
              </a:ext>
            </a:extLst>
          </p:cNvPr>
          <p:cNvPicPr>
            <a:picLocks noChangeAspect="1"/>
          </p:cNvPicPr>
          <p:nvPr/>
        </p:nvPicPr>
        <p:blipFill>
          <a:blip r:embed="rId60">
            <a:extLst>
              <a:ext uri="{96DAC541-7B7A-43D3-8B79-37D633B846F1}">
                <asvg:svgBlip xmlns:asvg="http://schemas.microsoft.com/office/drawing/2016/SVG/main" r:embed="rId61"/>
              </a:ext>
            </a:extLst>
          </a:blip>
          <a:srcRect/>
          <a:stretch>
            <a:fillRect/>
          </a:stretch>
        </p:blipFill>
        <p:spPr>
          <a:xfrm>
            <a:off x="12820226" y="5462634"/>
            <a:ext cx="1015660" cy="1015660"/>
          </a:xfrm>
          <a:prstGeom prst="rect">
            <a:avLst/>
          </a:prstGeom>
          <a:noFill/>
          <a:ln cap="flat">
            <a:noFill/>
          </a:ln>
        </p:spPr>
      </p:pic>
      <p:pic>
        <p:nvPicPr>
          <p:cNvPr id="33" name="Graphic 42">
            <a:extLst>
              <a:ext uri="{FF2B5EF4-FFF2-40B4-BE49-F238E27FC236}">
                <a16:creationId xmlns:a16="http://schemas.microsoft.com/office/drawing/2014/main" id="{C8BDE27B-8552-6443-674B-F41B117B4589}"/>
              </a:ext>
            </a:extLst>
          </p:cNvPr>
          <p:cNvPicPr>
            <a:picLocks noChangeAspect="1"/>
          </p:cNvPicPr>
          <p:nvPr/>
        </p:nvPicPr>
        <p:blipFill>
          <a:blip r:embed="rId62">
            <a:extLst>
              <a:ext uri="{96DAC541-7B7A-43D3-8B79-37D633B846F1}">
                <asvg:svgBlip xmlns:asvg="http://schemas.microsoft.com/office/drawing/2016/SVG/main" r:embed="rId63"/>
              </a:ext>
            </a:extLst>
          </a:blip>
          <a:srcRect/>
          <a:stretch>
            <a:fillRect/>
          </a:stretch>
        </p:blipFill>
        <p:spPr>
          <a:xfrm>
            <a:off x="1201923" y="6721242"/>
            <a:ext cx="1015660" cy="1015660"/>
          </a:xfrm>
          <a:prstGeom prst="rect">
            <a:avLst/>
          </a:prstGeom>
          <a:noFill/>
          <a:ln cap="flat">
            <a:noFill/>
          </a:ln>
        </p:spPr>
      </p:pic>
      <p:pic>
        <p:nvPicPr>
          <p:cNvPr id="34" name="Graphic 43">
            <a:extLst>
              <a:ext uri="{FF2B5EF4-FFF2-40B4-BE49-F238E27FC236}">
                <a16:creationId xmlns:a16="http://schemas.microsoft.com/office/drawing/2014/main" id="{8DEA4A9A-D46F-B933-C660-04A2936AF7AC}"/>
              </a:ext>
            </a:extLst>
          </p:cNvPr>
          <p:cNvPicPr>
            <a:picLocks noChangeAspect="1"/>
          </p:cNvPicPr>
          <p:nvPr/>
        </p:nvPicPr>
        <p:blipFill>
          <a:blip r:embed="rId64">
            <a:extLst>
              <a:ext uri="{96DAC541-7B7A-43D3-8B79-37D633B846F1}">
                <asvg:svgBlip xmlns:asvg="http://schemas.microsoft.com/office/drawing/2016/SVG/main" r:embed="rId65"/>
              </a:ext>
            </a:extLst>
          </a:blip>
          <a:srcRect/>
          <a:stretch>
            <a:fillRect/>
          </a:stretch>
        </p:blipFill>
        <p:spPr>
          <a:xfrm>
            <a:off x="2432047" y="6721242"/>
            <a:ext cx="1015660" cy="1015660"/>
          </a:xfrm>
          <a:prstGeom prst="rect">
            <a:avLst/>
          </a:prstGeom>
          <a:noFill/>
          <a:ln cap="flat">
            <a:noFill/>
          </a:ln>
        </p:spPr>
      </p:pic>
      <p:pic>
        <p:nvPicPr>
          <p:cNvPr id="35" name="Graphic 44">
            <a:extLst>
              <a:ext uri="{FF2B5EF4-FFF2-40B4-BE49-F238E27FC236}">
                <a16:creationId xmlns:a16="http://schemas.microsoft.com/office/drawing/2014/main" id="{E921B8B1-3292-EA3C-564F-017C0F0E6E71}"/>
              </a:ext>
            </a:extLst>
          </p:cNvPr>
          <p:cNvPicPr>
            <a:picLocks noChangeAspect="1"/>
          </p:cNvPicPr>
          <p:nvPr/>
        </p:nvPicPr>
        <p:blipFill>
          <a:blip r:embed="rId66">
            <a:extLst>
              <a:ext uri="{96DAC541-7B7A-43D3-8B79-37D633B846F1}">
                <asvg:svgBlip xmlns:asvg="http://schemas.microsoft.com/office/drawing/2016/SVG/main" r:embed="rId67"/>
              </a:ext>
            </a:extLst>
          </a:blip>
          <a:srcRect/>
          <a:stretch>
            <a:fillRect/>
          </a:stretch>
        </p:blipFill>
        <p:spPr>
          <a:xfrm>
            <a:off x="3697870" y="6721242"/>
            <a:ext cx="1015660" cy="1015660"/>
          </a:xfrm>
          <a:prstGeom prst="rect">
            <a:avLst/>
          </a:prstGeom>
          <a:noFill/>
          <a:ln cap="flat">
            <a:noFill/>
          </a:ln>
        </p:spPr>
      </p:pic>
      <p:pic>
        <p:nvPicPr>
          <p:cNvPr id="36" name="Graphic 45">
            <a:extLst>
              <a:ext uri="{FF2B5EF4-FFF2-40B4-BE49-F238E27FC236}">
                <a16:creationId xmlns:a16="http://schemas.microsoft.com/office/drawing/2014/main" id="{F53DADFD-E5C2-62EA-121A-347603D43BBD}"/>
              </a:ext>
            </a:extLst>
          </p:cNvPr>
          <p:cNvPicPr>
            <a:picLocks noChangeAspect="1"/>
          </p:cNvPicPr>
          <p:nvPr/>
        </p:nvPicPr>
        <p:blipFill>
          <a:blip r:embed="rId68">
            <a:extLst>
              <a:ext uri="{96DAC541-7B7A-43D3-8B79-37D633B846F1}">
                <asvg:svgBlip xmlns:asvg="http://schemas.microsoft.com/office/drawing/2016/SVG/main" r:embed="rId69"/>
              </a:ext>
            </a:extLst>
          </a:blip>
          <a:srcRect/>
          <a:stretch>
            <a:fillRect/>
          </a:stretch>
        </p:blipFill>
        <p:spPr>
          <a:xfrm>
            <a:off x="4978359" y="6721242"/>
            <a:ext cx="1015660" cy="1015660"/>
          </a:xfrm>
          <a:prstGeom prst="rect">
            <a:avLst/>
          </a:prstGeom>
          <a:noFill/>
          <a:ln cap="flat">
            <a:noFill/>
          </a:ln>
        </p:spPr>
      </p:pic>
      <p:pic>
        <p:nvPicPr>
          <p:cNvPr id="37" name="Graphic 46">
            <a:extLst>
              <a:ext uri="{FF2B5EF4-FFF2-40B4-BE49-F238E27FC236}">
                <a16:creationId xmlns:a16="http://schemas.microsoft.com/office/drawing/2014/main" id="{3706C108-8FF0-6441-7E2A-660169B7018C}"/>
              </a:ext>
            </a:extLst>
          </p:cNvPr>
          <p:cNvPicPr>
            <a:picLocks noChangeAspect="1"/>
          </p:cNvPicPr>
          <p:nvPr/>
        </p:nvPicPr>
        <p:blipFill>
          <a:blip r:embed="rId70">
            <a:extLst>
              <a:ext uri="{96DAC541-7B7A-43D3-8B79-37D633B846F1}">
                <asvg:svgBlip xmlns:asvg="http://schemas.microsoft.com/office/drawing/2016/SVG/main" r:embed="rId71"/>
              </a:ext>
            </a:extLst>
          </a:blip>
          <a:srcRect/>
          <a:stretch>
            <a:fillRect/>
          </a:stretch>
        </p:blipFill>
        <p:spPr>
          <a:xfrm>
            <a:off x="6281397" y="6721242"/>
            <a:ext cx="1015660" cy="1015660"/>
          </a:xfrm>
          <a:prstGeom prst="rect">
            <a:avLst/>
          </a:prstGeom>
          <a:noFill/>
          <a:ln cap="flat">
            <a:noFill/>
          </a:ln>
        </p:spPr>
      </p:pic>
      <p:pic>
        <p:nvPicPr>
          <p:cNvPr id="38" name="Graphic 47">
            <a:extLst>
              <a:ext uri="{FF2B5EF4-FFF2-40B4-BE49-F238E27FC236}">
                <a16:creationId xmlns:a16="http://schemas.microsoft.com/office/drawing/2014/main" id="{337AF17C-0E45-69DC-1254-4FE009A50A52}"/>
              </a:ext>
            </a:extLst>
          </p:cNvPr>
          <p:cNvPicPr>
            <a:picLocks noChangeAspect="1"/>
          </p:cNvPicPr>
          <p:nvPr/>
        </p:nvPicPr>
        <p:blipFill>
          <a:blip r:embed="rId72">
            <a:extLst>
              <a:ext uri="{96DAC541-7B7A-43D3-8B79-37D633B846F1}">
                <asvg:svgBlip xmlns:asvg="http://schemas.microsoft.com/office/drawing/2016/SVG/main" r:embed="rId73"/>
              </a:ext>
            </a:extLst>
          </a:blip>
          <a:srcRect/>
          <a:stretch>
            <a:fillRect/>
          </a:stretch>
        </p:blipFill>
        <p:spPr>
          <a:xfrm>
            <a:off x="7605586" y="6721242"/>
            <a:ext cx="1015660" cy="1015660"/>
          </a:xfrm>
          <a:prstGeom prst="rect">
            <a:avLst/>
          </a:prstGeom>
          <a:noFill/>
          <a:ln cap="flat">
            <a:noFill/>
          </a:ln>
        </p:spPr>
      </p:pic>
      <p:pic>
        <p:nvPicPr>
          <p:cNvPr id="39" name="Graphic 48">
            <a:extLst>
              <a:ext uri="{FF2B5EF4-FFF2-40B4-BE49-F238E27FC236}">
                <a16:creationId xmlns:a16="http://schemas.microsoft.com/office/drawing/2014/main" id="{7BCF1AEE-3601-0A67-0955-CD8D7DA87CB3}"/>
              </a:ext>
            </a:extLst>
          </p:cNvPr>
          <p:cNvPicPr>
            <a:picLocks noChangeAspect="1"/>
          </p:cNvPicPr>
          <p:nvPr/>
        </p:nvPicPr>
        <p:blipFill>
          <a:blip r:embed="rId74">
            <a:extLst>
              <a:ext uri="{96DAC541-7B7A-43D3-8B79-37D633B846F1}">
                <asvg:svgBlip xmlns:asvg="http://schemas.microsoft.com/office/drawing/2016/SVG/main" r:embed="rId75"/>
              </a:ext>
            </a:extLst>
          </a:blip>
          <a:srcRect/>
          <a:stretch>
            <a:fillRect/>
          </a:stretch>
        </p:blipFill>
        <p:spPr>
          <a:xfrm>
            <a:off x="8929774" y="6721242"/>
            <a:ext cx="1015660" cy="1015660"/>
          </a:xfrm>
          <a:prstGeom prst="rect">
            <a:avLst/>
          </a:prstGeom>
          <a:noFill/>
          <a:ln cap="flat">
            <a:noFill/>
          </a:ln>
        </p:spPr>
      </p:pic>
      <p:pic>
        <p:nvPicPr>
          <p:cNvPr id="40" name="Graphic 49">
            <a:extLst>
              <a:ext uri="{FF2B5EF4-FFF2-40B4-BE49-F238E27FC236}">
                <a16:creationId xmlns:a16="http://schemas.microsoft.com/office/drawing/2014/main" id="{D5E14DFB-2325-6468-F77F-BD36A801B61E}"/>
              </a:ext>
            </a:extLst>
          </p:cNvPr>
          <p:cNvPicPr>
            <a:picLocks noChangeAspect="1"/>
          </p:cNvPicPr>
          <p:nvPr/>
        </p:nvPicPr>
        <p:blipFill>
          <a:blip r:embed="rId76">
            <a:extLst>
              <a:ext uri="{96DAC541-7B7A-43D3-8B79-37D633B846F1}">
                <asvg:svgBlip xmlns:asvg="http://schemas.microsoft.com/office/drawing/2016/SVG/main" r:embed="rId77"/>
              </a:ext>
            </a:extLst>
          </a:blip>
          <a:srcRect/>
          <a:stretch>
            <a:fillRect/>
          </a:stretch>
        </p:blipFill>
        <p:spPr>
          <a:xfrm>
            <a:off x="10226594" y="6721242"/>
            <a:ext cx="1015660" cy="1015660"/>
          </a:xfrm>
          <a:prstGeom prst="rect">
            <a:avLst/>
          </a:prstGeom>
          <a:noFill/>
          <a:ln cap="flat">
            <a:noFill/>
          </a:ln>
        </p:spPr>
      </p:pic>
      <p:pic>
        <p:nvPicPr>
          <p:cNvPr id="41" name="Graphic 50">
            <a:extLst>
              <a:ext uri="{FF2B5EF4-FFF2-40B4-BE49-F238E27FC236}">
                <a16:creationId xmlns:a16="http://schemas.microsoft.com/office/drawing/2014/main" id="{C5AF0CE8-A829-6688-3E1C-88AFCDABB256}"/>
              </a:ext>
            </a:extLst>
          </p:cNvPr>
          <p:cNvPicPr>
            <a:picLocks noChangeAspect="1"/>
          </p:cNvPicPr>
          <p:nvPr/>
        </p:nvPicPr>
        <p:blipFill>
          <a:blip r:embed="rId78">
            <a:extLst>
              <a:ext uri="{96DAC541-7B7A-43D3-8B79-37D633B846F1}">
                <asvg:svgBlip xmlns:asvg="http://schemas.microsoft.com/office/drawing/2016/SVG/main" r:embed="rId79"/>
              </a:ext>
            </a:extLst>
          </a:blip>
          <a:srcRect/>
          <a:stretch>
            <a:fillRect/>
          </a:stretch>
        </p:blipFill>
        <p:spPr>
          <a:xfrm>
            <a:off x="11523415" y="6721242"/>
            <a:ext cx="1015660" cy="1015660"/>
          </a:xfrm>
          <a:prstGeom prst="rect">
            <a:avLst/>
          </a:prstGeom>
          <a:noFill/>
          <a:ln cap="flat">
            <a:noFill/>
          </a:ln>
        </p:spPr>
      </p:pic>
      <p:pic>
        <p:nvPicPr>
          <p:cNvPr id="42" name="Graphic 51">
            <a:extLst>
              <a:ext uri="{FF2B5EF4-FFF2-40B4-BE49-F238E27FC236}">
                <a16:creationId xmlns:a16="http://schemas.microsoft.com/office/drawing/2014/main" id="{A7550416-D4FA-44E3-F0D5-04CC47918C69}"/>
              </a:ext>
            </a:extLst>
          </p:cNvPr>
          <p:cNvPicPr>
            <a:picLocks noChangeAspect="1"/>
          </p:cNvPicPr>
          <p:nvPr/>
        </p:nvPicPr>
        <p:blipFill>
          <a:blip r:embed="rId80">
            <a:extLst>
              <a:ext uri="{96DAC541-7B7A-43D3-8B79-37D633B846F1}">
                <asvg:svgBlip xmlns:asvg="http://schemas.microsoft.com/office/drawing/2016/SVG/main" r:embed="rId81"/>
              </a:ext>
            </a:extLst>
          </a:blip>
          <a:srcRect/>
          <a:stretch>
            <a:fillRect/>
          </a:stretch>
        </p:blipFill>
        <p:spPr>
          <a:xfrm>
            <a:off x="12820226" y="6721242"/>
            <a:ext cx="1015660" cy="1015660"/>
          </a:xfrm>
          <a:prstGeom prst="rect">
            <a:avLst/>
          </a:prstGeom>
          <a:noFill/>
          <a:ln cap="flat">
            <a:noFill/>
          </a:ln>
        </p:spPr>
      </p:pic>
      <p:pic>
        <p:nvPicPr>
          <p:cNvPr id="43" name="Graphic 62">
            <a:extLst>
              <a:ext uri="{FF2B5EF4-FFF2-40B4-BE49-F238E27FC236}">
                <a16:creationId xmlns:a16="http://schemas.microsoft.com/office/drawing/2014/main" id="{E2C890FD-4A8F-30A1-792E-CDD4EDEE7417}"/>
              </a:ext>
            </a:extLst>
          </p:cNvPr>
          <p:cNvPicPr>
            <a:picLocks noChangeAspect="1"/>
          </p:cNvPicPr>
          <p:nvPr/>
        </p:nvPicPr>
        <p:blipFill>
          <a:blip r:embed="rId82">
            <a:extLst>
              <a:ext uri="{96DAC541-7B7A-43D3-8B79-37D633B846F1}">
                <asvg:svgBlip xmlns:asvg="http://schemas.microsoft.com/office/drawing/2016/SVG/main" r:embed="rId83"/>
              </a:ext>
            </a:extLst>
          </a:blip>
          <a:srcRect/>
          <a:stretch>
            <a:fillRect/>
          </a:stretch>
        </p:blipFill>
        <p:spPr>
          <a:xfrm>
            <a:off x="1201923" y="7979849"/>
            <a:ext cx="1015660" cy="1015660"/>
          </a:xfrm>
          <a:prstGeom prst="rect">
            <a:avLst/>
          </a:prstGeom>
          <a:noFill/>
          <a:ln cap="flat">
            <a:noFill/>
          </a:ln>
        </p:spPr>
      </p:pic>
      <p:pic>
        <p:nvPicPr>
          <p:cNvPr id="44" name="Graphic 63">
            <a:extLst>
              <a:ext uri="{FF2B5EF4-FFF2-40B4-BE49-F238E27FC236}">
                <a16:creationId xmlns:a16="http://schemas.microsoft.com/office/drawing/2014/main" id="{29B931EE-3780-FAC5-0EB4-F9C7B4FFBB34}"/>
              </a:ext>
            </a:extLst>
          </p:cNvPr>
          <p:cNvPicPr>
            <a:picLocks noChangeAspect="1"/>
          </p:cNvPicPr>
          <p:nvPr/>
        </p:nvPicPr>
        <p:blipFill>
          <a:blip r:embed="rId84">
            <a:extLst>
              <a:ext uri="{96DAC541-7B7A-43D3-8B79-37D633B846F1}">
                <asvg:svgBlip xmlns:asvg="http://schemas.microsoft.com/office/drawing/2016/SVG/main" r:embed="rId85"/>
              </a:ext>
            </a:extLst>
          </a:blip>
          <a:srcRect/>
          <a:stretch>
            <a:fillRect/>
          </a:stretch>
        </p:blipFill>
        <p:spPr>
          <a:xfrm>
            <a:off x="2432047" y="7979849"/>
            <a:ext cx="1015660" cy="1015660"/>
          </a:xfrm>
          <a:prstGeom prst="rect">
            <a:avLst/>
          </a:prstGeom>
          <a:noFill/>
          <a:ln cap="flat">
            <a:noFill/>
          </a:ln>
        </p:spPr>
      </p:pic>
      <p:pic>
        <p:nvPicPr>
          <p:cNvPr id="45" name="Graphic 64">
            <a:extLst>
              <a:ext uri="{FF2B5EF4-FFF2-40B4-BE49-F238E27FC236}">
                <a16:creationId xmlns:a16="http://schemas.microsoft.com/office/drawing/2014/main" id="{41CF84CC-4518-6C55-88B9-04434B3EA99F}"/>
              </a:ext>
            </a:extLst>
          </p:cNvPr>
          <p:cNvPicPr>
            <a:picLocks noChangeAspect="1"/>
          </p:cNvPicPr>
          <p:nvPr/>
        </p:nvPicPr>
        <p:blipFill>
          <a:blip r:embed="rId86">
            <a:extLst>
              <a:ext uri="{96DAC541-7B7A-43D3-8B79-37D633B846F1}">
                <asvg:svgBlip xmlns:asvg="http://schemas.microsoft.com/office/drawing/2016/SVG/main" r:embed="rId87"/>
              </a:ext>
            </a:extLst>
          </a:blip>
          <a:srcRect/>
          <a:stretch>
            <a:fillRect/>
          </a:stretch>
        </p:blipFill>
        <p:spPr>
          <a:xfrm>
            <a:off x="3697870" y="7979849"/>
            <a:ext cx="1015660" cy="1015660"/>
          </a:xfrm>
          <a:prstGeom prst="rect">
            <a:avLst/>
          </a:prstGeom>
          <a:noFill/>
          <a:ln cap="flat">
            <a:noFill/>
          </a:ln>
        </p:spPr>
      </p:pic>
      <p:pic>
        <p:nvPicPr>
          <p:cNvPr id="46" name="Graphic 65">
            <a:extLst>
              <a:ext uri="{FF2B5EF4-FFF2-40B4-BE49-F238E27FC236}">
                <a16:creationId xmlns:a16="http://schemas.microsoft.com/office/drawing/2014/main" id="{9AEEBA82-2594-CB77-AA67-5E7B13EE4AD9}"/>
              </a:ext>
            </a:extLst>
          </p:cNvPr>
          <p:cNvPicPr>
            <a:picLocks noChangeAspect="1"/>
          </p:cNvPicPr>
          <p:nvPr/>
        </p:nvPicPr>
        <p:blipFill>
          <a:blip r:embed="rId88">
            <a:extLst>
              <a:ext uri="{96DAC541-7B7A-43D3-8B79-37D633B846F1}">
                <asvg:svgBlip xmlns:asvg="http://schemas.microsoft.com/office/drawing/2016/SVG/main" r:embed="rId89"/>
              </a:ext>
            </a:extLst>
          </a:blip>
          <a:srcRect/>
          <a:stretch>
            <a:fillRect/>
          </a:stretch>
        </p:blipFill>
        <p:spPr>
          <a:xfrm>
            <a:off x="4978359" y="7979849"/>
            <a:ext cx="1015660" cy="1015660"/>
          </a:xfrm>
          <a:prstGeom prst="rect">
            <a:avLst/>
          </a:prstGeom>
          <a:noFill/>
          <a:ln cap="flat">
            <a:noFill/>
          </a:ln>
        </p:spPr>
      </p:pic>
      <p:pic>
        <p:nvPicPr>
          <p:cNvPr id="47" name="Graphic 66">
            <a:extLst>
              <a:ext uri="{FF2B5EF4-FFF2-40B4-BE49-F238E27FC236}">
                <a16:creationId xmlns:a16="http://schemas.microsoft.com/office/drawing/2014/main" id="{0237966F-1151-7C09-A0B2-D353E669B8B3}"/>
              </a:ext>
            </a:extLst>
          </p:cNvPr>
          <p:cNvPicPr>
            <a:picLocks noChangeAspect="1"/>
          </p:cNvPicPr>
          <p:nvPr/>
        </p:nvPicPr>
        <p:blipFill>
          <a:blip r:embed="rId90">
            <a:extLst>
              <a:ext uri="{96DAC541-7B7A-43D3-8B79-37D633B846F1}">
                <asvg:svgBlip xmlns:asvg="http://schemas.microsoft.com/office/drawing/2016/SVG/main" r:embed="rId91"/>
              </a:ext>
            </a:extLst>
          </a:blip>
          <a:srcRect/>
          <a:stretch>
            <a:fillRect/>
          </a:stretch>
        </p:blipFill>
        <p:spPr>
          <a:xfrm>
            <a:off x="6281397" y="7979849"/>
            <a:ext cx="1015660" cy="1015660"/>
          </a:xfrm>
          <a:prstGeom prst="rect">
            <a:avLst/>
          </a:prstGeom>
          <a:noFill/>
          <a:ln cap="flat">
            <a:noFill/>
          </a:ln>
        </p:spPr>
      </p:pic>
      <p:pic>
        <p:nvPicPr>
          <p:cNvPr id="48" name="Graphic 67">
            <a:extLst>
              <a:ext uri="{FF2B5EF4-FFF2-40B4-BE49-F238E27FC236}">
                <a16:creationId xmlns:a16="http://schemas.microsoft.com/office/drawing/2014/main" id="{DC86681C-7101-DABD-6BD1-D4AFD6393AE8}"/>
              </a:ext>
            </a:extLst>
          </p:cNvPr>
          <p:cNvPicPr>
            <a:picLocks noChangeAspect="1"/>
          </p:cNvPicPr>
          <p:nvPr/>
        </p:nvPicPr>
        <p:blipFill>
          <a:blip r:embed="rId92">
            <a:extLst>
              <a:ext uri="{96DAC541-7B7A-43D3-8B79-37D633B846F1}">
                <asvg:svgBlip xmlns:asvg="http://schemas.microsoft.com/office/drawing/2016/SVG/main" r:embed="rId93"/>
              </a:ext>
            </a:extLst>
          </a:blip>
          <a:srcRect/>
          <a:stretch>
            <a:fillRect/>
          </a:stretch>
        </p:blipFill>
        <p:spPr>
          <a:xfrm>
            <a:off x="7605586" y="7979849"/>
            <a:ext cx="1015660" cy="1015660"/>
          </a:xfrm>
          <a:prstGeom prst="rect">
            <a:avLst/>
          </a:prstGeom>
          <a:noFill/>
          <a:ln cap="flat">
            <a:noFill/>
          </a:ln>
        </p:spPr>
      </p:pic>
      <p:pic>
        <p:nvPicPr>
          <p:cNvPr id="49" name="Graphic 68">
            <a:extLst>
              <a:ext uri="{FF2B5EF4-FFF2-40B4-BE49-F238E27FC236}">
                <a16:creationId xmlns:a16="http://schemas.microsoft.com/office/drawing/2014/main" id="{087655FB-86A3-BD88-35F4-39FC03DD4CD6}"/>
              </a:ext>
            </a:extLst>
          </p:cNvPr>
          <p:cNvPicPr>
            <a:picLocks noChangeAspect="1"/>
          </p:cNvPicPr>
          <p:nvPr/>
        </p:nvPicPr>
        <p:blipFill>
          <a:blip r:embed="rId94">
            <a:extLst>
              <a:ext uri="{96DAC541-7B7A-43D3-8B79-37D633B846F1}">
                <asvg:svgBlip xmlns:asvg="http://schemas.microsoft.com/office/drawing/2016/SVG/main" r:embed="rId95"/>
              </a:ext>
            </a:extLst>
          </a:blip>
          <a:srcRect/>
          <a:stretch>
            <a:fillRect/>
          </a:stretch>
        </p:blipFill>
        <p:spPr>
          <a:xfrm>
            <a:off x="8929774" y="7979849"/>
            <a:ext cx="1015660" cy="1015660"/>
          </a:xfrm>
          <a:prstGeom prst="rect">
            <a:avLst/>
          </a:prstGeom>
          <a:noFill/>
          <a:ln cap="flat">
            <a:noFill/>
          </a:ln>
        </p:spPr>
      </p:pic>
      <p:pic>
        <p:nvPicPr>
          <p:cNvPr id="50" name="Graphic 69">
            <a:extLst>
              <a:ext uri="{FF2B5EF4-FFF2-40B4-BE49-F238E27FC236}">
                <a16:creationId xmlns:a16="http://schemas.microsoft.com/office/drawing/2014/main" id="{ADC223BF-5619-24ED-EE37-4071960FFEC9}"/>
              </a:ext>
            </a:extLst>
          </p:cNvPr>
          <p:cNvPicPr>
            <a:picLocks noChangeAspect="1"/>
          </p:cNvPicPr>
          <p:nvPr/>
        </p:nvPicPr>
        <p:blipFill>
          <a:blip r:embed="rId96">
            <a:extLst>
              <a:ext uri="{96DAC541-7B7A-43D3-8B79-37D633B846F1}">
                <asvg:svgBlip xmlns:asvg="http://schemas.microsoft.com/office/drawing/2016/SVG/main" r:embed="rId97"/>
              </a:ext>
            </a:extLst>
          </a:blip>
          <a:srcRect/>
          <a:stretch>
            <a:fillRect/>
          </a:stretch>
        </p:blipFill>
        <p:spPr>
          <a:xfrm>
            <a:off x="10226594" y="7979849"/>
            <a:ext cx="1015660" cy="1015660"/>
          </a:xfrm>
          <a:prstGeom prst="rect">
            <a:avLst/>
          </a:prstGeom>
          <a:noFill/>
          <a:ln cap="flat">
            <a:noFill/>
          </a:ln>
        </p:spPr>
      </p:pic>
      <p:pic>
        <p:nvPicPr>
          <p:cNvPr id="51" name="Graphic 70">
            <a:extLst>
              <a:ext uri="{FF2B5EF4-FFF2-40B4-BE49-F238E27FC236}">
                <a16:creationId xmlns:a16="http://schemas.microsoft.com/office/drawing/2014/main" id="{FCF50336-B951-D39F-91BC-3A1CCE1EE40F}"/>
              </a:ext>
            </a:extLst>
          </p:cNvPr>
          <p:cNvPicPr>
            <a:picLocks noChangeAspect="1"/>
          </p:cNvPicPr>
          <p:nvPr/>
        </p:nvPicPr>
        <p:blipFill>
          <a:blip r:embed="rId98">
            <a:extLst>
              <a:ext uri="{96DAC541-7B7A-43D3-8B79-37D633B846F1}">
                <asvg:svgBlip xmlns:asvg="http://schemas.microsoft.com/office/drawing/2016/SVG/main" r:embed="rId99"/>
              </a:ext>
            </a:extLst>
          </a:blip>
          <a:srcRect/>
          <a:stretch>
            <a:fillRect/>
          </a:stretch>
        </p:blipFill>
        <p:spPr>
          <a:xfrm>
            <a:off x="11523415" y="7979849"/>
            <a:ext cx="1015660" cy="1015660"/>
          </a:xfrm>
          <a:prstGeom prst="rect">
            <a:avLst/>
          </a:prstGeom>
          <a:noFill/>
          <a:ln cap="flat">
            <a:noFill/>
          </a:ln>
        </p:spPr>
      </p:pic>
      <p:pic>
        <p:nvPicPr>
          <p:cNvPr id="52" name="Graphic 71">
            <a:extLst>
              <a:ext uri="{FF2B5EF4-FFF2-40B4-BE49-F238E27FC236}">
                <a16:creationId xmlns:a16="http://schemas.microsoft.com/office/drawing/2014/main" id="{59F068D6-9A3B-2338-FD3C-316419EDE0FD}"/>
              </a:ext>
            </a:extLst>
          </p:cNvPr>
          <p:cNvPicPr>
            <a:picLocks noChangeAspect="1"/>
          </p:cNvPicPr>
          <p:nvPr/>
        </p:nvPicPr>
        <p:blipFill>
          <a:blip r:embed="rId100">
            <a:extLst>
              <a:ext uri="{96DAC541-7B7A-43D3-8B79-37D633B846F1}">
                <asvg:svgBlip xmlns:asvg="http://schemas.microsoft.com/office/drawing/2016/SVG/main" r:embed="rId101"/>
              </a:ext>
            </a:extLst>
          </a:blip>
          <a:srcRect/>
          <a:stretch>
            <a:fillRect/>
          </a:stretch>
        </p:blipFill>
        <p:spPr>
          <a:xfrm>
            <a:off x="12820226" y="7979849"/>
            <a:ext cx="1015660" cy="1015660"/>
          </a:xfrm>
          <a:prstGeom prst="rect">
            <a:avLst/>
          </a:prstGeom>
          <a:noFill/>
          <a:ln cap="flat">
            <a:noFill/>
          </a:ln>
        </p:spPr>
      </p:pic>
      <p:pic>
        <p:nvPicPr>
          <p:cNvPr id="53" name="Graphic 72">
            <a:extLst>
              <a:ext uri="{FF2B5EF4-FFF2-40B4-BE49-F238E27FC236}">
                <a16:creationId xmlns:a16="http://schemas.microsoft.com/office/drawing/2014/main" id="{FCB6DF9D-99C2-AC51-24AB-C9028473D13A}"/>
              </a:ext>
            </a:extLst>
          </p:cNvPr>
          <p:cNvPicPr>
            <a:picLocks noChangeAspect="1"/>
          </p:cNvPicPr>
          <p:nvPr/>
        </p:nvPicPr>
        <p:blipFill>
          <a:blip r:embed="rId102">
            <a:extLst>
              <a:ext uri="{96DAC541-7B7A-43D3-8B79-37D633B846F1}">
                <asvg:svgBlip xmlns:asvg="http://schemas.microsoft.com/office/drawing/2016/SVG/main" r:embed="rId103"/>
              </a:ext>
            </a:extLst>
          </a:blip>
          <a:srcRect/>
          <a:stretch>
            <a:fillRect/>
          </a:stretch>
        </p:blipFill>
        <p:spPr>
          <a:xfrm>
            <a:off x="1201923" y="9238457"/>
            <a:ext cx="1015660" cy="1015660"/>
          </a:xfrm>
          <a:prstGeom prst="rect">
            <a:avLst/>
          </a:prstGeom>
          <a:noFill/>
          <a:ln cap="flat">
            <a:noFill/>
          </a:ln>
        </p:spPr>
      </p:pic>
      <p:pic>
        <p:nvPicPr>
          <p:cNvPr id="54" name="Graphic 73">
            <a:extLst>
              <a:ext uri="{FF2B5EF4-FFF2-40B4-BE49-F238E27FC236}">
                <a16:creationId xmlns:a16="http://schemas.microsoft.com/office/drawing/2014/main" id="{56DE8E06-62DA-ED48-221E-D43EA3CD30F8}"/>
              </a:ext>
            </a:extLst>
          </p:cNvPr>
          <p:cNvPicPr>
            <a:picLocks noChangeAspect="1"/>
          </p:cNvPicPr>
          <p:nvPr/>
        </p:nvPicPr>
        <p:blipFill>
          <a:blip r:embed="rId104">
            <a:extLst>
              <a:ext uri="{96DAC541-7B7A-43D3-8B79-37D633B846F1}">
                <asvg:svgBlip xmlns:asvg="http://schemas.microsoft.com/office/drawing/2016/SVG/main" r:embed="rId105"/>
              </a:ext>
            </a:extLst>
          </a:blip>
          <a:srcRect/>
          <a:stretch>
            <a:fillRect/>
          </a:stretch>
        </p:blipFill>
        <p:spPr>
          <a:xfrm>
            <a:off x="2432047" y="9238457"/>
            <a:ext cx="1015660" cy="1015660"/>
          </a:xfrm>
          <a:prstGeom prst="rect">
            <a:avLst/>
          </a:prstGeom>
          <a:noFill/>
          <a:ln cap="flat">
            <a:noFill/>
          </a:ln>
        </p:spPr>
      </p:pic>
      <p:pic>
        <p:nvPicPr>
          <p:cNvPr id="55" name="Graphic 74">
            <a:extLst>
              <a:ext uri="{FF2B5EF4-FFF2-40B4-BE49-F238E27FC236}">
                <a16:creationId xmlns:a16="http://schemas.microsoft.com/office/drawing/2014/main" id="{C74B9FF1-B540-100D-763C-7A869B1EB8C1}"/>
              </a:ext>
            </a:extLst>
          </p:cNvPr>
          <p:cNvPicPr>
            <a:picLocks noChangeAspect="1"/>
          </p:cNvPicPr>
          <p:nvPr/>
        </p:nvPicPr>
        <p:blipFill>
          <a:blip r:embed="rId106">
            <a:extLst>
              <a:ext uri="{96DAC541-7B7A-43D3-8B79-37D633B846F1}">
                <asvg:svgBlip xmlns:asvg="http://schemas.microsoft.com/office/drawing/2016/SVG/main" r:embed="rId107"/>
              </a:ext>
            </a:extLst>
          </a:blip>
          <a:srcRect/>
          <a:stretch>
            <a:fillRect/>
          </a:stretch>
        </p:blipFill>
        <p:spPr>
          <a:xfrm>
            <a:off x="3697870" y="9238457"/>
            <a:ext cx="1015660" cy="1015660"/>
          </a:xfrm>
          <a:prstGeom prst="rect">
            <a:avLst/>
          </a:prstGeom>
          <a:noFill/>
          <a:ln cap="flat">
            <a:noFill/>
          </a:ln>
        </p:spPr>
      </p:pic>
      <p:pic>
        <p:nvPicPr>
          <p:cNvPr id="56" name="Graphic 75">
            <a:extLst>
              <a:ext uri="{FF2B5EF4-FFF2-40B4-BE49-F238E27FC236}">
                <a16:creationId xmlns:a16="http://schemas.microsoft.com/office/drawing/2014/main" id="{5CEBF05C-9CFE-C579-1F00-60BEFE0C4B9C}"/>
              </a:ext>
            </a:extLst>
          </p:cNvPr>
          <p:cNvPicPr>
            <a:picLocks noChangeAspect="1"/>
          </p:cNvPicPr>
          <p:nvPr/>
        </p:nvPicPr>
        <p:blipFill>
          <a:blip r:embed="rId108">
            <a:extLst>
              <a:ext uri="{96DAC541-7B7A-43D3-8B79-37D633B846F1}">
                <asvg:svgBlip xmlns:asvg="http://schemas.microsoft.com/office/drawing/2016/SVG/main" r:embed="rId109"/>
              </a:ext>
            </a:extLst>
          </a:blip>
          <a:srcRect/>
          <a:stretch>
            <a:fillRect/>
          </a:stretch>
        </p:blipFill>
        <p:spPr>
          <a:xfrm>
            <a:off x="4978359" y="9238457"/>
            <a:ext cx="1015660" cy="1015660"/>
          </a:xfrm>
          <a:prstGeom prst="rect">
            <a:avLst/>
          </a:prstGeom>
          <a:noFill/>
          <a:ln cap="flat">
            <a:noFill/>
          </a:ln>
        </p:spPr>
      </p:pic>
      <p:pic>
        <p:nvPicPr>
          <p:cNvPr id="57" name="Graphic 76">
            <a:extLst>
              <a:ext uri="{FF2B5EF4-FFF2-40B4-BE49-F238E27FC236}">
                <a16:creationId xmlns:a16="http://schemas.microsoft.com/office/drawing/2014/main" id="{68ED1C1C-DAB9-A294-1FD2-EADF0783306C}"/>
              </a:ext>
            </a:extLst>
          </p:cNvPr>
          <p:cNvPicPr>
            <a:picLocks noChangeAspect="1"/>
          </p:cNvPicPr>
          <p:nvPr/>
        </p:nvPicPr>
        <p:blipFill>
          <a:blip r:embed="rId110">
            <a:extLst>
              <a:ext uri="{96DAC541-7B7A-43D3-8B79-37D633B846F1}">
                <asvg:svgBlip xmlns:asvg="http://schemas.microsoft.com/office/drawing/2016/SVG/main" r:embed="rId111"/>
              </a:ext>
            </a:extLst>
          </a:blip>
          <a:srcRect/>
          <a:stretch>
            <a:fillRect/>
          </a:stretch>
        </p:blipFill>
        <p:spPr>
          <a:xfrm>
            <a:off x="6281397" y="9238457"/>
            <a:ext cx="1015660" cy="1015660"/>
          </a:xfrm>
          <a:prstGeom prst="rect">
            <a:avLst/>
          </a:prstGeom>
          <a:noFill/>
          <a:ln cap="flat">
            <a:noFill/>
          </a:ln>
        </p:spPr>
      </p:pic>
      <p:pic>
        <p:nvPicPr>
          <p:cNvPr id="58" name="Graphic 77">
            <a:extLst>
              <a:ext uri="{FF2B5EF4-FFF2-40B4-BE49-F238E27FC236}">
                <a16:creationId xmlns:a16="http://schemas.microsoft.com/office/drawing/2014/main" id="{E7664704-2660-271E-7134-BF21B2A9B3C9}"/>
              </a:ext>
            </a:extLst>
          </p:cNvPr>
          <p:cNvPicPr>
            <a:picLocks noChangeAspect="1"/>
          </p:cNvPicPr>
          <p:nvPr/>
        </p:nvPicPr>
        <p:blipFill>
          <a:blip r:embed="rId112">
            <a:extLst>
              <a:ext uri="{96DAC541-7B7A-43D3-8B79-37D633B846F1}">
                <asvg:svgBlip xmlns:asvg="http://schemas.microsoft.com/office/drawing/2016/SVG/main" r:embed="rId113"/>
              </a:ext>
            </a:extLst>
          </a:blip>
          <a:srcRect/>
          <a:stretch>
            <a:fillRect/>
          </a:stretch>
        </p:blipFill>
        <p:spPr>
          <a:xfrm>
            <a:off x="7605586" y="9238457"/>
            <a:ext cx="1015660" cy="1015660"/>
          </a:xfrm>
          <a:prstGeom prst="rect">
            <a:avLst/>
          </a:prstGeom>
          <a:noFill/>
          <a:ln cap="flat">
            <a:noFill/>
          </a:ln>
        </p:spPr>
      </p:pic>
      <p:pic>
        <p:nvPicPr>
          <p:cNvPr id="59" name="Graphic 78">
            <a:extLst>
              <a:ext uri="{FF2B5EF4-FFF2-40B4-BE49-F238E27FC236}">
                <a16:creationId xmlns:a16="http://schemas.microsoft.com/office/drawing/2014/main" id="{EE0D49AF-4C63-8857-8CB3-A7EF761C7FE5}"/>
              </a:ext>
            </a:extLst>
          </p:cNvPr>
          <p:cNvPicPr>
            <a:picLocks noChangeAspect="1"/>
          </p:cNvPicPr>
          <p:nvPr/>
        </p:nvPicPr>
        <p:blipFill>
          <a:blip r:embed="rId114">
            <a:extLst>
              <a:ext uri="{96DAC541-7B7A-43D3-8B79-37D633B846F1}">
                <asvg:svgBlip xmlns:asvg="http://schemas.microsoft.com/office/drawing/2016/SVG/main" r:embed="rId115"/>
              </a:ext>
            </a:extLst>
          </a:blip>
          <a:srcRect/>
          <a:stretch>
            <a:fillRect/>
          </a:stretch>
        </p:blipFill>
        <p:spPr>
          <a:xfrm>
            <a:off x="8929774" y="9238457"/>
            <a:ext cx="1015660" cy="1015660"/>
          </a:xfrm>
          <a:prstGeom prst="rect">
            <a:avLst/>
          </a:prstGeom>
          <a:noFill/>
          <a:ln cap="flat">
            <a:noFill/>
          </a:ln>
        </p:spPr>
      </p:pic>
      <p:pic>
        <p:nvPicPr>
          <p:cNvPr id="60" name="Graphic 79">
            <a:extLst>
              <a:ext uri="{FF2B5EF4-FFF2-40B4-BE49-F238E27FC236}">
                <a16:creationId xmlns:a16="http://schemas.microsoft.com/office/drawing/2014/main" id="{1128A2D7-C068-7855-E64B-2D5F3B6CBFDF}"/>
              </a:ext>
            </a:extLst>
          </p:cNvPr>
          <p:cNvPicPr>
            <a:picLocks noChangeAspect="1"/>
          </p:cNvPicPr>
          <p:nvPr/>
        </p:nvPicPr>
        <p:blipFill>
          <a:blip r:embed="rId116">
            <a:extLst>
              <a:ext uri="{96DAC541-7B7A-43D3-8B79-37D633B846F1}">
                <asvg:svgBlip xmlns:asvg="http://schemas.microsoft.com/office/drawing/2016/SVG/main" r:embed="rId117"/>
              </a:ext>
            </a:extLst>
          </a:blip>
          <a:srcRect/>
          <a:stretch>
            <a:fillRect/>
          </a:stretch>
        </p:blipFill>
        <p:spPr>
          <a:xfrm>
            <a:off x="10226594" y="9238457"/>
            <a:ext cx="1015660" cy="1015660"/>
          </a:xfrm>
          <a:prstGeom prst="rect">
            <a:avLst/>
          </a:prstGeom>
          <a:noFill/>
          <a:ln cap="flat">
            <a:noFill/>
          </a:ln>
        </p:spPr>
      </p:pic>
      <p:pic>
        <p:nvPicPr>
          <p:cNvPr id="61" name="Graphic 80">
            <a:extLst>
              <a:ext uri="{FF2B5EF4-FFF2-40B4-BE49-F238E27FC236}">
                <a16:creationId xmlns:a16="http://schemas.microsoft.com/office/drawing/2014/main" id="{4B387F42-D358-6FF4-6906-6371A2DFD8CF}"/>
              </a:ext>
            </a:extLst>
          </p:cNvPr>
          <p:cNvPicPr>
            <a:picLocks noChangeAspect="1"/>
          </p:cNvPicPr>
          <p:nvPr/>
        </p:nvPicPr>
        <p:blipFill>
          <a:blip r:embed="rId118">
            <a:extLst>
              <a:ext uri="{96DAC541-7B7A-43D3-8B79-37D633B846F1}">
                <asvg:svgBlip xmlns:asvg="http://schemas.microsoft.com/office/drawing/2016/SVG/main" r:embed="rId119"/>
              </a:ext>
            </a:extLst>
          </a:blip>
          <a:srcRect/>
          <a:stretch>
            <a:fillRect/>
          </a:stretch>
        </p:blipFill>
        <p:spPr>
          <a:xfrm>
            <a:off x="11523415" y="9238457"/>
            <a:ext cx="1015660" cy="1015660"/>
          </a:xfrm>
          <a:prstGeom prst="rect">
            <a:avLst/>
          </a:prstGeom>
          <a:noFill/>
          <a:ln cap="flat">
            <a:noFill/>
          </a:ln>
        </p:spPr>
      </p:pic>
      <p:pic>
        <p:nvPicPr>
          <p:cNvPr id="62" name="Graphic 81">
            <a:extLst>
              <a:ext uri="{FF2B5EF4-FFF2-40B4-BE49-F238E27FC236}">
                <a16:creationId xmlns:a16="http://schemas.microsoft.com/office/drawing/2014/main" id="{E999C106-D372-EED4-5478-5C21E9183EAC}"/>
              </a:ext>
            </a:extLst>
          </p:cNvPr>
          <p:cNvPicPr>
            <a:picLocks noChangeAspect="1"/>
          </p:cNvPicPr>
          <p:nvPr/>
        </p:nvPicPr>
        <p:blipFill>
          <a:blip r:embed="rId120">
            <a:extLst>
              <a:ext uri="{96DAC541-7B7A-43D3-8B79-37D633B846F1}">
                <asvg:svgBlip xmlns:asvg="http://schemas.microsoft.com/office/drawing/2016/SVG/main" r:embed="rId121"/>
              </a:ext>
            </a:extLst>
          </a:blip>
          <a:srcRect/>
          <a:stretch>
            <a:fillRect/>
          </a:stretch>
        </p:blipFill>
        <p:spPr>
          <a:xfrm>
            <a:off x="12820226" y="9238457"/>
            <a:ext cx="1015660" cy="1015660"/>
          </a:xfrm>
          <a:prstGeom prst="rect">
            <a:avLst/>
          </a:prstGeom>
          <a:noFill/>
          <a:ln cap="flat">
            <a:noFill/>
          </a:ln>
        </p:spPr>
      </p:pic>
      <p:pic>
        <p:nvPicPr>
          <p:cNvPr id="63" name="Graphic 82">
            <a:extLst>
              <a:ext uri="{FF2B5EF4-FFF2-40B4-BE49-F238E27FC236}">
                <a16:creationId xmlns:a16="http://schemas.microsoft.com/office/drawing/2014/main" id="{98FD2B6B-D228-7F4C-7B75-6CB33EDC6FDB}"/>
              </a:ext>
            </a:extLst>
          </p:cNvPr>
          <p:cNvPicPr>
            <a:picLocks noChangeAspect="1"/>
          </p:cNvPicPr>
          <p:nvPr/>
        </p:nvPicPr>
        <p:blipFill>
          <a:blip r:embed="rId122">
            <a:extLst>
              <a:ext uri="{96DAC541-7B7A-43D3-8B79-37D633B846F1}">
                <asvg:svgBlip xmlns:asvg="http://schemas.microsoft.com/office/drawing/2016/SVG/main" r:embed="rId123"/>
              </a:ext>
            </a:extLst>
          </a:blip>
          <a:srcRect/>
          <a:stretch>
            <a:fillRect/>
          </a:stretch>
        </p:blipFill>
        <p:spPr>
          <a:xfrm>
            <a:off x="14123831" y="2987673"/>
            <a:ext cx="1015660" cy="1015660"/>
          </a:xfrm>
          <a:prstGeom prst="rect">
            <a:avLst/>
          </a:prstGeom>
          <a:noFill/>
          <a:ln cap="flat">
            <a:noFill/>
          </a:ln>
        </p:spPr>
      </p:pic>
      <p:pic>
        <p:nvPicPr>
          <p:cNvPr id="64" name="Graphic 83">
            <a:extLst>
              <a:ext uri="{FF2B5EF4-FFF2-40B4-BE49-F238E27FC236}">
                <a16:creationId xmlns:a16="http://schemas.microsoft.com/office/drawing/2014/main" id="{C43DCB6C-9923-D702-FC98-D419B216FC02}"/>
              </a:ext>
            </a:extLst>
          </p:cNvPr>
          <p:cNvPicPr>
            <a:picLocks noChangeAspect="1"/>
          </p:cNvPicPr>
          <p:nvPr/>
        </p:nvPicPr>
        <p:blipFill>
          <a:blip r:embed="rId124">
            <a:extLst>
              <a:ext uri="{96DAC541-7B7A-43D3-8B79-37D633B846F1}">
                <asvg:svgBlip xmlns:asvg="http://schemas.microsoft.com/office/drawing/2016/SVG/main" r:embed="rId125"/>
              </a:ext>
            </a:extLst>
          </a:blip>
          <a:srcRect/>
          <a:stretch>
            <a:fillRect/>
          </a:stretch>
        </p:blipFill>
        <p:spPr>
          <a:xfrm>
            <a:off x="14123831" y="4225149"/>
            <a:ext cx="1015660" cy="1015660"/>
          </a:xfrm>
          <a:prstGeom prst="rect">
            <a:avLst/>
          </a:prstGeom>
          <a:noFill/>
          <a:ln cap="flat">
            <a:noFill/>
          </a:ln>
        </p:spPr>
      </p:pic>
      <p:pic>
        <p:nvPicPr>
          <p:cNvPr id="65" name="Graphic 84">
            <a:extLst>
              <a:ext uri="{FF2B5EF4-FFF2-40B4-BE49-F238E27FC236}">
                <a16:creationId xmlns:a16="http://schemas.microsoft.com/office/drawing/2014/main" id="{68496100-01D8-600C-DFE7-D9BB0E1A7E12}"/>
              </a:ext>
            </a:extLst>
          </p:cNvPr>
          <p:cNvPicPr>
            <a:picLocks noChangeAspect="1"/>
          </p:cNvPicPr>
          <p:nvPr/>
        </p:nvPicPr>
        <p:blipFill>
          <a:blip r:embed="rId126">
            <a:extLst>
              <a:ext uri="{96DAC541-7B7A-43D3-8B79-37D633B846F1}">
                <asvg:svgBlip xmlns:asvg="http://schemas.microsoft.com/office/drawing/2016/SVG/main" r:embed="rId127"/>
              </a:ext>
            </a:extLst>
          </a:blip>
          <a:srcRect/>
          <a:stretch>
            <a:fillRect/>
          </a:stretch>
        </p:blipFill>
        <p:spPr>
          <a:xfrm>
            <a:off x="14123831" y="5462634"/>
            <a:ext cx="1015660" cy="1015660"/>
          </a:xfrm>
          <a:prstGeom prst="rect">
            <a:avLst/>
          </a:prstGeom>
          <a:noFill/>
          <a:ln cap="flat">
            <a:noFill/>
          </a:ln>
        </p:spPr>
      </p:pic>
      <p:pic>
        <p:nvPicPr>
          <p:cNvPr id="66" name="Graphic 85">
            <a:extLst>
              <a:ext uri="{FF2B5EF4-FFF2-40B4-BE49-F238E27FC236}">
                <a16:creationId xmlns:a16="http://schemas.microsoft.com/office/drawing/2014/main" id="{8647AB6F-27BC-0B59-5391-912DD72310AD}"/>
              </a:ext>
            </a:extLst>
          </p:cNvPr>
          <p:cNvPicPr>
            <a:picLocks noChangeAspect="1"/>
          </p:cNvPicPr>
          <p:nvPr/>
        </p:nvPicPr>
        <p:blipFill>
          <a:blip r:embed="rId128">
            <a:extLst>
              <a:ext uri="{96DAC541-7B7A-43D3-8B79-37D633B846F1}">
                <asvg:svgBlip xmlns:asvg="http://schemas.microsoft.com/office/drawing/2016/SVG/main" r:embed="rId129"/>
              </a:ext>
            </a:extLst>
          </a:blip>
          <a:srcRect/>
          <a:stretch>
            <a:fillRect/>
          </a:stretch>
        </p:blipFill>
        <p:spPr>
          <a:xfrm>
            <a:off x="14123831" y="6721242"/>
            <a:ext cx="1015660" cy="1015660"/>
          </a:xfrm>
          <a:prstGeom prst="rect">
            <a:avLst/>
          </a:prstGeom>
          <a:noFill/>
          <a:ln cap="flat">
            <a:noFill/>
          </a:ln>
        </p:spPr>
      </p:pic>
      <p:pic>
        <p:nvPicPr>
          <p:cNvPr id="67" name="Graphic 86">
            <a:extLst>
              <a:ext uri="{FF2B5EF4-FFF2-40B4-BE49-F238E27FC236}">
                <a16:creationId xmlns:a16="http://schemas.microsoft.com/office/drawing/2014/main" id="{26B374F2-AD98-2760-23DA-3A8683FC0E1A}"/>
              </a:ext>
            </a:extLst>
          </p:cNvPr>
          <p:cNvPicPr>
            <a:picLocks noChangeAspect="1"/>
          </p:cNvPicPr>
          <p:nvPr/>
        </p:nvPicPr>
        <p:blipFill>
          <a:blip r:embed="rId130">
            <a:extLst>
              <a:ext uri="{96DAC541-7B7A-43D3-8B79-37D633B846F1}">
                <asvg:svgBlip xmlns:asvg="http://schemas.microsoft.com/office/drawing/2016/SVG/main" r:embed="rId131"/>
              </a:ext>
            </a:extLst>
          </a:blip>
          <a:srcRect/>
          <a:stretch>
            <a:fillRect/>
          </a:stretch>
        </p:blipFill>
        <p:spPr>
          <a:xfrm>
            <a:off x="14123831" y="7979849"/>
            <a:ext cx="1015660" cy="1015660"/>
          </a:xfrm>
          <a:prstGeom prst="rect">
            <a:avLst/>
          </a:prstGeom>
          <a:noFill/>
          <a:ln cap="flat">
            <a:noFill/>
          </a:ln>
        </p:spPr>
      </p:pic>
      <p:pic>
        <p:nvPicPr>
          <p:cNvPr id="68" name="Graphic 87">
            <a:extLst>
              <a:ext uri="{FF2B5EF4-FFF2-40B4-BE49-F238E27FC236}">
                <a16:creationId xmlns:a16="http://schemas.microsoft.com/office/drawing/2014/main" id="{783E4EED-E052-C2CA-3AAB-5993279E1740}"/>
              </a:ext>
            </a:extLst>
          </p:cNvPr>
          <p:cNvPicPr>
            <a:picLocks noChangeAspect="1"/>
          </p:cNvPicPr>
          <p:nvPr/>
        </p:nvPicPr>
        <p:blipFill>
          <a:blip r:embed="rId132">
            <a:extLst>
              <a:ext uri="{96DAC541-7B7A-43D3-8B79-37D633B846F1}">
                <asvg:svgBlip xmlns:asvg="http://schemas.microsoft.com/office/drawing/2016/SVG/main" r:embed="rId133"/>
              </a:ext>
            </a:extLst>
          </a:blip>
          <a:srcRect/>
          <a:stretch>
            <a:fillRect/>
          </a:stretch>
        </p:blipFill>
        <p:spPr>
          <a:xfrm>
            <a:off x="14123831" y="9238457"/>
            <a:ext cx="1015660" cy="1015660"/>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903CC0F-8AD1-B36A-14F3-D3890034CA08}"/>
              </a:ext>
            </a:extLst>
          </p:cNvPr>
          <p:cNvSpPr txBox="1">
            <a:spLocks noGrp="1"/>
          </p:cNvSpPr>
          <p:nvPr>
            <p:ph type="title"/>
          </p:nvPr>
        </p:nvSpPr>
        <p:spPr>
          <a:xfrm>
            <a:off x="13447056" y="3623351"/>
            <a:ext cx="4800600" cy="2031325"/>
          </a:xfrm>
        </p:spPr>
        <p:txBody>
          <a:bodyPr/>
          <a:lstStyle/>
          <a:p>
            <a:pPr algn="ctr"/>
            <a:r>
              <a:rPr lang="en-US" dirty="0"/>
              <a:t>Welcome Back!</a:t>
            </a:r>
          </a:p>
        </p:txBody>
      </p:sp>
      <p:sp>
        <p:nvSpPr>
          <p:cNvPr id="3" name="Subtitle 4">
            <a:extLst>
              <a:ext uri="{FF2B5EF4-FFF2-40B4-BE49-F238E27FC236}">
                <a16:creationId xmlns:a16="http://schemas.microsoft.com/office/drawing/2014/main" id="{264F6700-4CC8-AF96-D3C0-2AAE37953609}"/>
              </a:ext>
            </a:extLst>
          </p:cNvPr>
          <p:cNvSpPr txBox="1">
            <a:spLocks noGrp="1"/>
          </p:cNvSpPr>
          <p:nvPr>
            <p:ph type="subTitle" idx="4294967295"/>
          </p:nvPr>
        </p:nvSpPr>
        <p:spPr>
          <a:xfrm>
            <a:off x="13481044" y="5894295"/>
            <a:ext cx="4800600" cy="369332"/>
          </a:xfrm>
        </p:spPr>
        <p:txBody>
          <a:bodyPr/>
          <a:lstStyle/>
          <a:p>
            <a:pPr algn="ctr"/>
            <a:r>
              <a:rPr lang="en-US" sz="2400" dirty="0"/>
              <a:t>Finance/Housing College</a:t>
            </a:r>
          </a:p>
        </p:txBody>
      </p:sp>
    </p:spTree>
    <p:extLst>
      <p:ext uri="{BB962C8B-B14F-4D97-AF65-F5344CB8AC3E}">
        <p14:creationId xmlns:p14="http://schemas.microsoft.com/office/powerpoint/2010/main" val="21443148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8BD24-8C23-1636-5FB3-74F29D329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F9F074-E3AB-D410-1748-21D1E0D2B108}"/>
              </a:ext>
            </a:extLst>
          </p:cNvPr>
          <p:cNvSpPr txBox="1">
            <a:spLocks noGrp="1"/>
          </p:cNvSpPr>
          <p:nvPr>
            <p:ph type="title"/>
          </p:nvPr>
        </p:nvSpPr>
        <p:spPr/>
        <p:txBody>
          <a:bodyPr/>
          <a:lstStyle/>
          <a:p>
            <a:r>
              <a:rPr lang="en-US" dirty="0"/>
              <a:t>Vice President Finance/Housing</a:t>
            </a:r>
          </a:p>
        </p:txBody>
      </p:sp>
      <p:sp>
        <p:nvSpPr>
          <p:cNvPr id="3" name="Subtitle 2">
            <a:extLst>
              <a:ext uri="{FF2B5EF4-FFF2-40B4-BE49-F238E27FC236}">
                <a16:creationId xmlns:a16="http://schemas.microsoft.com/office/drawing/2014/main" id="{F34582A1-E4FE-6536-8329-6F0997687A19}"/>
              </a:ext>
            </a:extLst>
          </p:cNvPr>
          <p:cNvSpPr txBox="1">
            <a:spLocks noGrp="1"/>
          </p:cNvSpPr>
          <p:nvPr>
            <p:ph type="subTitle" idx="4294967295"/>
          </p:nvPr>
        </p:nvSpPr>
        <p:spPr>
          <a:xfrm>
            <a:off x="2279654" y="7712077"/>
            <a:ext cx="16002000" cy="553998"/>
          </a:xfrm>
        </p:spPr>
        <p:txBody>
          <a:bodyPr/>
          <a:lstStyle/>
          <a:p>
            <a:pPr algn="ctr"/>
            <a:r>
              <a:rPr lang="en-US" dirty="0"/>
              <a:t>Job Description</a:t>
            </a:r>
          </a:p>
        </p:txBody>
      </p:sp>
    </p:spTree>
    <p:extLst>
      <p:ext uri="{BB962C8B-B14F-4D97-AF65-F5344CB8AC3E}">
        <p14:creationId xmlns:p14="http://schemas.microsoft.com/office/powerpoint/2010/main" val="35158414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F8248-924E-30C3-9359-0883CF81D8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FD49B-9CE3-C472-3340-88AF4A26217F}"/>
              </a:ext>
            </a:extLst>
          </p:cNvPr>
          <p:cNvSpPr txBox="1">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686E941A-2F9F-1C3D-824A-57DF6941E173}"/>
              </a:ext>
            </a:extLst>
          </p:cNvPr>
          <p:cNvSpPr txBox="1">
            <a:spLocks noGrp="1"/>
          </p:cNvSpPr>
          <p:nvPr>
            <p:ph type="subTitle" idx="4294967295"/>
          </p:nvPr>
        </p:nvSpPr>
        <p:spPr>
          <a:xfrm>
            <a:off x="3575047" y="7042644"/>
            <a:ext cx="12954003" cy="492440"/>
          </a:xfrm>
        </p:spPr>
        <p:txBody>
          <a:bodyPr anchorCtr="1"/>
          <a:lstStyle/>
          <a:p>
            <a:endParaRPr lang="en-US"/>
          </a:p>
        </p:txBody>
      </p:sp>
    </p:spTree>
    <p:extLst>
      <p:ext uri="{BB962C8B-B14F-4D97-AF65-F5344CB8AC3E}">
        <p14:creationId xmlns:p14="http://schemas.microsoft.com/office/powerpoint/2010/main" val="7234426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FC116B3-B1BF-35B6-C0AB-C8DDD8404C18}"/>
              </a:ext>
            </a:extLst>
          </p:cNvPr>
          <p:cNvSpPr txBox="1">
            <a:spLocks noGrp="1"/>
          </p:cNvSpPr>
          <p:nvPr>
            <p:ph type="title"/>
          </p:nvPr>
        </p:nvSpPr>
        <p:spPr/>
        <p:txBody>
          <a:bodyPr/>
          <a:lstStyle/>
          <a:p>
            <a:endParaRPr lang="en-US"/>
          </a:p>
        </p:txBody>
      </p:sp>
      <p:sp>
        <p:nvSpPr>
          <p:cNvPr id="3" name="Subtitle 4">
            <a:extLst>
              <a:ext uri="{FF2B5EF4-FFF2-40B4-BE49-F238E27FC236}">
                <a16:creationId xmlns:a16="http://schemas.microsoft.com/office/drawing/2014/main" id="{23901812-3505-4E47-C64F-F3AB10B1587D}"/>
              </a:ext>
            </a:extLst>
          </p:cNvPr>
          <p:cNvSpPr txBox="1">
            <a:spLocks noGrp="1"/>
          </p:cNvSpPr>
          <p:nvPr>
            <p:ph type="subTitle" idx="4294967295"/>
          </p:nvPr>
        </p:nvSpPr>
        <p:spPr>
          <a:xfrm>
            <a:off x="2999442" y="7394816"/>
            <a:ext cx="15129808" cy="492440"/>
          </a:xfrm>
        </p:spPr>
        <p:txBody>
          <a:bodyPr/>
          <a:lstStyle/>
          <a:p>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49E63-8EAA-70E5-9945-19DCF8DD4764}"/>
            </a:ext>
          </a:extLst>
        </p:cNvPr>
        <p:cNvGrpSpPr/>
        <p:nvPr/>
      </p:nvGrpSpPr>
      <p:grpSpPr>
        <a:xfrm>
          <a:off x="0" y="0"/>
          <a:ext cx="0" cy="0"/>
          <a:chOff x="0" y="0"/>
          <a:chExt cx="0" cy="0"/>
        </a:xfrm>
      </p:grpSpPr>
      <p:pic>
        <p:nvPicPr>
          <p:cNvPr id="10" name="Picture Placeholder 9" descr="A group of women walking in front of a building&#10;&#10;Description automatically generated">
            <a:extLst>
              <a:ext uri="{FF2B5EF4-FFF2-40B4-BE49-F238E27FC236}">
                <a16:creationId xmlns:a16="http://schemas.microsoft.com/office/drawing/2014/main" id="{030B7D8A-D121-99FE-C60D-0B48DFAE98DA}"/>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17" b="17"/>
          <a:stretch>
            <a:fillRect/>
          </a:stretch>
        </p:blipFill>
        <p:spPr>
          <a:xfrm>
            <a:off x="12566650" y="0"/>
            <a:ext cx="7537450" cy="11291888"/>
          </a:xfrm>
        </p:spPr>
      </p:pic>
      <p:sp>
        <p:nvSpPr>
          <p:cNvPr id="3" name="Title 7">
            <a:extLst>
              <a:ext uri="{FF2B5EF4-FFF2-40B4-BE49-F238E27FC236}">
                <a16:creationId xmlns:a16="http://schemas.microsoft.com/office/drawing/2014/main" id="{4B945962-565B-2598-D899-F8CE36F28EBF}"/>
              </a:ext>
            </a:extLst>
          </p:cNvPr>
          <p:cNvSpPr txBox="1">
            <a:spLocks noGrp="1"/>
          </p:cNvSpPr>
          <p:nvPr>
            <p:ph type="title"/>
          </p:nvPr>
        </p:nvSpPr>
        <p:spPr>
          <a:xfrm>
            <a:off x="1289047" y="1582778"/>
            <a:ext cx="10515600" cy="1015663"/>
          </a:xfrm>
        </p:spPr>
        <p:txBody>
          <a:bodyPr/>
          <a:lstStyle/>
          <a:p>
            <a:r>
              <a:rPr lang="en-US" dirty="0"/>
              <a:t>Group Poll</a:t>
            </a:r>
          </a:p>
        </p:txBody>
      </p:sp>
      <p:sp>
        <p:nvSpPr>
          <p:cNvPr id="4" name="Text Placeholder 8">
            <a:extLst>
              <a:ext uri="{FF2B5EF4-FFF2-40B4-BE49-F238E27FC236}">
                <a16:creationId xmlns:a16="http://schemas.microsoft.com/office/drawing/2014/main" id="{606B0B17-46D7-FE2D-716C-5D0DBC3E27A8}"/>
              </a:ext>
            </a:extLst>
          </p:cNvPr>
          <p:cNvSpPr txBox="1">
            <a:spLocks noGrp="1"/>
          </p:cNvSpPr>
          <p:nvPr>
            <p:ph type="body" idx="4294967295"/>
          </p:nvPr>
        </p:nvSpPr>
        <p:spPr>
          <a:xfrm>
            <a:off x="1335257" y="2825479"/>
            <a:ext cx="10515600" cy="1107996"/>
          </a:xfrm>
        </p:spPr>
        <p:txBody>
          <a:bodyPr/>
          <a:lstStyle/>
          <a:p>
            <a:r>
              <a:rPr lang="en-US" dirty="0">
                <a:solidFill>
                  <a:schemeClr val="tx1">
                    <a:lumMod val="95000"/>
                    <a:lumOff val="5000"/>
                  </a:schemeClr>
                </a:solidFill>
                <a:latin typeface="Gotham Book"/>
              </a:rPr>
              <a:t>Raise your hand if you are brand new in this role?</a:t>
            </a:r>
          </a:p>
          <a:p>
            <a:endParaRPr lang="en-US" dirty="0">
              <a:solidFill>
                <a:srgbClr val="156082"/>
              </a:solidFill>
            </a:endParaRPr>
          </a:p>
        </p:txBody>
      </p:sp>
      <p:sp>
        <p:nvSpPr>
          <p:cNvPr id="5" name="TextBox 4">
            <a:extLst>
              <a:ext uri="{FF2B5EF4-FFF2-40B4-BE49-F238E27FC236}">
                <a16:creationId xmlns:a16="http://schemas.microsoft.com/office/drawing/2014/main" id="{4FFE56CE-811D-DB64-8CD2-40E901DF92E7}"/>
              </a:ext>
            </a:extLst>
          </p:cNvPr>
          <p:cNvSpPr txBox="1"/>
          <p:nvPr/>
        </p:nvSpPr>
        <p:spPr>
          <a:xfrm>
            <a:off x="1292999" y="4122337"/>
            <a:ext cx="10307530" cy="1754326"/>
          </a:xfrm>
          <a:prstGeom prst="rect">
            <a:avLst/>
          </a:prstGeom>
          <a:noFill/>
        </p:spPr>
        <p:txBody>
          <a:bodyPr wrap="square" lIns="91440" tIns="45720" rIns="91440" bIns="45720" rtlCol="0" anchor="t">
            <a:spAutoFit/>
          </a:bodyPr>
          <a:lstStyle/>
          <a:p>
            <a:r>
              <a:rPr lang="en-US" sz="3600" dirty="0">
                <a:latin typeface="Gotham Book"/>
              </a:rPr>
              <a:t>Raise your hand if you served in the Director Housing (DH) or Director Member Finance (DMF) role last year.</a:t>
            </a:r>
            <a:endParaRPr lang="en-US" dirty="0"/>
          </a:p>
          <a:p>
            <a:endParaRPr lang="en-US" sz="3600" dirty="0">
              <a:latin typeface="Gotham Book"/>
            </a:endParaRPr>
          </a:p>
        </p:txBody>
      </p:sp>
      <p:sp>
        <p:nvSpPr>
          <p:cNvPr id="6" name="TextBox 5">
            <a:extLst>
              <a:ext uri="{FF2B5EF4-FFF2-40B4-BE49-F238E27FC236}">
                <a16:creationId xmlns:a16="http://schemas.microsoft.com/office/drawing/2014/main" id="{AE2B42D2-5026-43F9-DDB5-02D2A06B11CC}"/>
              </a:ext>
            </a:extLst>
          </p:cNvPr>
          <p:cNvSpPr txBox="1"/>
          <p:nvPr/>
        </p:nvSpPr>
        <p:spPr>
          <a:xfrm>
            <a:off x="1292999" y="6154071"/>
            <a:ext cx="10158674" cy="1200329"/>
          </a:xfrm>
          <a:prstGeom prst="rect">
            <a:avLst/>
          </a:prstGeom>
          <a:noFill/>
        </p:spPr>
        <p:txBody>
          <a:bodyPr wrap="square" rtlCol="0">
            <a:spAutoFit/>
          </a:bodyPr>
          <a:lstStyle/>
          <a:p>
            <a:r>
              <a:rPr lang="en-US" sz="3600" dirty="0">
                <a:latin typeface="Gotham Book" pitchFamily="50" charset="0"/>
              </a:rPr>
              <a:t>Raise your hand if you served in another chapter leadership team position last year?</a:t>
            </a:r>
          </a:p>
        </p:txBody>
      </p:sp>
      <p:sp>
        <p:nvSpPr>
          <p:cNvPr id="7" name="TextBox 6">
            <a:extLst>
              <a:ext uri="{FF2B5EF4-FFF2-40B4-BE49-F238E27FC236}">
                <a16:creationId xmlns:a16="http://schemas.microsoft.com/office/drawing/2014/main" id="{FD6F0326-462C-0F6A-7011-70CE9BA3935B}"/>
              </a:ext>
            </a:extLst>
          </p:cNvPr>
          <p:cNvSpPr txBox="1"/>
          <p:nvPr/>
        </p:nvSpPr>
        <p:spPr>
          <a:xfrm>
            <a:off x="1292999" y="7677586"/>
            <a:ext cx="9548037" cy="1200329"/>
          </a:xfrm>
          <a:prstGeom prst="rect">
            <a:avLst/>
          </a:prstGeom>
          <a:noFill/>
        </p:spPr>
        <p:txBody>
          <a:bodyPr wrap="square" rtlCol="0">
            <a:spAutoFit/>
          </a:bodyPr>
          <a:lstStyle/>
          <a:p>
            <a:r>
              <a:rPr lang="en-US" sz="3600" dirty="0">
                <a:latin typeface="Gotham Book" pitchFamily="50" charset="0"/>
              </a:rPr>
              <a:t>Raise your hand if this is your first leadership role in Pi Phi?</a:t>
            </a:r>
          </a:p>
        </p:txBody>
      </p:sp>
      <p:sp>
        <p:nvSpPr>
          <p:cNvPr id="8" name="TextBox 7">
            <a:extLst>
              <a:ext uri="{FF2B5EF4-FFF2-40B4-BE49-F238E27FC236}">
                <a16:creationId xmlns:a16="http://schemas.microsoft.com/office/drawing/2014/main" id="{7A943999-C3D4-3856-7AF4-8707554FA023}"/>
              </a:ext>
            </a:extLst>
          </p:cNvPr>
          <p:cNvSpPr txBox="1"/>
          <p:nvPr/>
        </p:nvSpPr>
        <p:spPr>
          <a:xfrm>
            <a:off x="1292999" y="9192238"/>
            <a:ext cx="9825520" cy="1200329"/>
          </a:xfrm>
          <a:prstGeom prst="rect">
            <a:avLst/>
          </a:prstGeom>
          <a:noFill/>
        </p:spPr>
        <p:txBody>
          <a:bodyPr wrap="square" rtlCol="0">
            <a:spAutoFit/>
          </a:bodyPr>
          <a:lstStyle/>
          <a:p>
            <a:r>
              <a:rPr lang="en-US" sz="3600" dirty="0">
                <a:latin typeface="Gotham Book" pitchFamily="50" charset="0"/>
              </a:rPr>
              <a:t>Raise your hand if this is your first leadership role in college?</a:t>
            </a:r>
          </a:p>
        </p:txBody>
      </p:sp>
    </p:spTree>
    <p:extLst>
      <p:ext uri="{BB962C8B-B14F-4D97-AF65-F5344CB8AC3E}">
        <p14:creationId xmlns:p14="http://schemas.microsoft.com/office/powerpoint/2010/main" val="374809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08E1D-F1B8-B5B0-CE7A-C7FC3F44C2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E63545-83FC-1506-55DE-432327EF1B2F}"/>
              </a:ext>
            </a:extLst>
          </p:cNvPr>
          <p:cNvSpPr txBox="1">
            <a:spLocks noGrp="1"/>
          </p:cNvSpPr>
          <p:nvPr>
            <p:ph type="title"/>
          </p:nvPr>
        </p:nvSpPr>
        <p:spPr/>
        <p:txBody>
          <a:bodyPr/>
          <a:lstStyle/>
          <a:p>
            <a:r>
              <a:rPr lang="en-US" dirty="0"/>
              <a:t>Vice President Finance/Housing</a:t>
            </a:r>
          </a:p>
        </p:txBody>
      </p:sp>
      <p:sp>
        <p:nvSpPr>
          <p:cNvPr id="3" name="Subtitle 2">
            <a:extLst>
              <a:ext uri="{FF2B5EF4-FFF2-40B4-BE49-F238E27FC236}">
                <a16:creationId xmlns:a16="http://schemas.microsoft.com/office/drawing/2014/main" id="{04EFBDA4-209D-E86A-814B-EAA371181D10}"/>
              </a:ext>
            </a:extLst>
          </p:cNvPr>
          <p:cNvSpPr txBox="1">
            <a:spLocks noGrp="1"/>
          </p:cNvSpPr>
          <p:nvPr>
            <p:ph type="subTitle" idx="4294967295"/>
          </p:nvPr>
        </p:nvSpPr>
        <p:spPr>
          <a:xfrm>
            <a:off x="2279654" y="7712077"/>
            <a:ext cx="16002000" cy="553998"/>
          </a:xfrm>
        </p:spPr>
        <p:txBody>
          <a:bodyPr/>
          <a:lstStyle/>
          <a:p>
            <a:pPr algn="ctr"/>
            <a:r>
              <a:rPr lang="en-US" dirty="0"/>
              <a:t>Job Description</a:t>
            </a:r>
          </a:p>
        </p:txBody>
      </p:sp>
    </p:spTree>
    <p:extLst>
      <p:ext uri="{BB962C8B-B14F-4D97-AF65-F5344CB8AC3E}">
        <p14:creationId xmlns:p14="http://schemas.microsoft.com/office/powerpoint/2010/main" val="3282573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135CC-FE48-0766-D278-47AB687E63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14345-8F96-565B-E0C9-BE37020A3707}"/>
              </a:ext>
            </a:extLst>
          </p:cNvPr>
          <p:cNvSpPr txBox="1">
            <a:spLocks noGrp="1"/>
          </p:cNvSpPr>
          <p:nvPr>
            <p:ph type="title"/>
          </p:nvPr>
        </p:nvSpPr>
        <p:spPr>
          <a:xfrm>
            <a:off x="1289047" y="1703356"/>
            <a:ext cx="17297403" cy="923330"/>
          </a:xfrm>
        </p:spPr>
        <p:txBody>
          <a:bodyPr/>
          <a:lstStyle/>
          <a:p>
            <a:r>
              <a:rPr lang="en-US" sz="6000" dirty="0"/>
              <a:t>Vice President Finance/Housing Responsibilities</a:t>
            </a:r>
          </a:p>
        </p:txBody>
      </p:sp>
      <p:sp>
        <p:nvSpPr>
          <p:cNvPr id="3" name="Text Placeholder 2">
            <a:extLst>
              <a:ext uri="{FF2B5EF4-FFF2-40B4-BE49-F238E27FC236}">
                <a16:creationId xmlns:a16="http://schemas.microsoft.com/office/drawing/2014/main" id="{BED98CEC-A23E-2648-C5E0-6B26C8F602A9}"/>
              </a:ext>
            </a:extLst>
          </p:cNvPr>
          <p:cNvSpPr txBox="1">
            <a:spLocks noGrp="1"/>
          </p:cNvSpPr>
          <p:nvPr>
            <p:ph type="body" idx="4294967295"/>
          </p:nvPr>
        </p:nvSpPr>
        <p:spPr>
          <a:xfrm>
            <a:off x="1289047" y="2911477"/>
            <a:ext cx="17297403" cy="5539978"/>
          </a:xfrm>
        </p:spPr>
        <p:txBody>
          <a:bodyPr/>
          <a:lstStyle/>
          <a:p>
            <a:pPr marL="571500" indent="-571500">
              <a:buFont typeface="Arial" panose="020B0604020202020204" pitchFamily="34" charset="0"/>
              <a:buChar char="•"/>
            </a:pPr>
            <a:r>
              <a:rPr lang="en-US" dirty="0"/>
              <a:t>Adheres to local and Fraternity financial policies.</a:t>
            </a:r>
          </a:p>
          <a:p>
            <a:pPr marL="571500" indent="-571500">
              <a:buFont typeface="Arial" panose="020B0604020202020204" pitchFamily="34" charset="0"/>
              <a:buChar char="•"/>
            </a:pPr>
            <a:r>
              <a:rPr lang="en-US" dirty="0"/>
              <a:t>Creates and monitors a chapter budget, serving as the chair of the Budget Committee.</a:t>
            </a:r>
          </a:p>
          <a:p>
            <a:pPr marL="571500" indent="-571500">
              <a:buFont typeface="Arial" panose="020B0604020202020204" pitchFamily="34" charset="0"/>
              <a:buChar char="•"/>
            </a:pPr>
            <a:r>
              <a:rPr lang="en-US" dirty="0"/>
              <a:t>Approves and signs all chapter checks in accordance with Fraternity financial policies.</a:t>
            </a:r>
          </a:p>
          <a:p>
            <a:pPr marL="571500" indent="-571500">
              <a:buFont typeface="Arial" panose="020B0604020202020204" pitchFamily="34" charset="0"/>
              <a:buChar char="•"/>
            </a:pPr>
            <a:r>
              <a:rPr lang="en-US" dirty="0"/>
              <a:t>Supports the Automatic Financial Probation (AFP) and Automatic Financial Dismissal (AFD) processes  by notifying members of their standing with the Fraternity.</a:t>
            </a:r>
          </a:p>
          <a:p>
            <a:pPr marL="571500" indent="-571500">
              <a:buFont typeface="Arial" panose="020B0604020202020204" pitchFamily="34" charset="0"/>
              <a:buChar char="•"/>
            </a:pPr>
            <a:r>
              <a:rPr lang="en-US" dirty="0">
                <a:latin typeface="Gotham Book"/>
              </a:rPr>
              <a:t>Collaborates with the DH to be a liaison between the chapter and the Chapter House Corporation (CHC) or Fraternity Housing Corporation (FHC) and local employees (e.g. House Director and chef/food service).</a:t>
            </a:r>
          </a:p>
          <a:p>
            <a:pPr marL="571500" indent="-571500">
              <a:buFont typeface="Arial" panose="020B0604020202020204" pitchFamily="34" charset="0"/>
              <a:buChar char="•"/>
            </a:pPr>
            <a:r>
              <a:rPr lang="en-US" dirty="0"/>
              <a:t>Educates on and enforces all Pi Beta Phi and campus housing policies, obligations and benefits of  facility occupancy.</a:t>
            </a:r>
          </a:p>
        </p:txBody>
      </p:sp>
    </p:spTree>
    <p:extLst>
      <p:ext uri="{BB962C8B-B14F-4D97-AF65-F5344CB8AC3E}">
        <p14:creationId xmlns:p14="http://schemas.microsoft.com/office/powerpoint/2010/main" val="3814370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BF554-EE99-68B5-B287-E42B86306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71269-0A35-C4EB-C763-ED5B054D711B}"/>
              </a:ext>
            </a:extLst>
          </p:cNvPr>
          <p:cNvSpPr txBox="1">
            <a:spLocks noGrp="1"/>
          </p:cNvSpPr>
          <p:nvPr>
            <p:ph type="title"/>
          </p:nvPr>
        </p:nvSpPr>
        <p:spPr/>
        <p:txBody>
          <a:bodyPr/>
          <a:lstStyle/>
          <a:p>
            <a:r>
              <a:rPr lang="en-US" dirty="0"/>
              <a:t>Supporters</a:t>
            </a:r>
          </a:p>
        </p:txBody>
      </p:sp>
      <p:sp>
        <p:nvSpPr>
          <p:cNvPr id="3" name="Text Placeholder 2">
            <a:extLst>
              <a:ext uri="{FF2B5EF4-FFF2-40B4-BE49-F238E27FC236}">
                <a16:creationId xmlns:a16="http://schemas.microsoft.com/office/drawing/2014/main" id="{1118D72B-8890-5BD1-39E0-F85B8333FFA1}"/>
              </a:ext>
            </a:extLst>
          </p:cNvPr>
          <p:cNvSpPr txBox="1">
            <a:spLocks noGrp="1"/>
          </p:cNvSpPr>
          <p:nvPr>
            <p:ph type="body" idx="4294967295"/>
          </p:nvPr>
        </p:nvSpPr>
        <p:spPr>
          <a:xfrm>
            <a:off x="1822444" y="2883231"/>
            <a:ext cx="17441229" cy="6811352"/>
          </a:xfrm>
        </p:spPr>
        <p:txBody>
          <a:bodyPr/>
          <a:lstStyle/>
          <a:p>
            <a:pPr marL="571500" marR="0" lvl="0" indent="-571500">
              <a:lnSpc>
                <a:spcPct val="115000"/>
              </a:lnSpc>
              <a:buFont typeface="Arial" panose="020B0604020202020204" pitchFamily="34" charset="0"/>
              <a:buChar char="•"/>
            </a:pPr>
            <a:r>
              <a:rPr lang="en-US" dirty="0">
                <a:solidFill>
                  <a:srgbClr val="000000"/>
                </a:solidFill>
                <a:effectLst/>
                <a:latin typeface="Gotham Book" pitchFamily="50" charset="0"/>
                <a:ea typeface="Calibri" panose="020F0502020204030204" pitchFamily="34" charset="0"/>
              </a:rPr>
              <a:t>AAC Finance/Housing Advisor</a:t>
            </a:r>
          </a:p>
          <a:p>
            <a:pPr marL="1257300" lvl="1" indent="-571500">
              <a:lnSpc>
                <a:spcPct val="115000"/>
              </a:lnSpc>
            </a:pPr>
            <a:r>
              <a:rPr lang="en-US" dirty="0">
                <a:solidFill>
                  <a:srgbClr val="000000"/>
                </a:solidFill>
                <a:latin typeface="Gotham Book" pitchFamily="50" charset="0"/>
                <a:ea typeface="Calibri" panose="020F0502020204030204" pitchFamily="34" charset="0"/>
              </a:rPr>
              <a:t>AAC Housing Advisor*</a:t>
            </a:r>
          </a:p>
          <a:p>
            <a:pPr marL="571500" indent="-571500">
              <a:lnSpc>
                <a:spcPct val="115000"/>
              </a:lnSpc>
              <a:buFont typeface="Arial" panose="020B0604020202020204" pitchFamily="34" charset="0"/>
              <a:buChar char="•"/>
            </a:pPr>
            <a:r>
              <a:rPr lang="en-US" dirty="0">
                <a:solidFill>
                  <a:srgbClr val="000000"/>
                </a:solidFill>
                <a:latin typeface="Gotham Book" pitchFamily="50" charset="0"/>
                <a:ea typeface="Calibri" panose="020F0502020204030204" pitchFamily="34" charset="0"/>
              </a:rPr>
              <a:t>Special Assessments Chair</a:t>
            </a:r>
          </a:p>
          <a:p>
            <a:pPr marL="571500" indent="-571500">
              <a:lnSpc>
                <a:spcPct val="115000"/>
              </a:lnSpc>
              <a:buFont typeface="Arial" panose="020B0604020202020204" pitchFamily="34" charset="0"/>
              <a:buChar char="•"/>
            </a:pPr>
            <a:r>
              <a:rPr lang="en-US" dirty="0">
                <a:solidFill>
                  <a:srgbClr val="000000"/>
                </a:solidFill>
                <a:latin typeface="Gotham Book" pitchFamily="50" charset="0"/>
                <a:ea typeface="Calibri" panose="020F0502020204030204" pitchFamily="34" charset="0"/>
              </a:rPr>
              <a:t>Finance/Housing Specialist</a:t>
            </a:r>
          </a:p>
          <a:p>
            <a:pPr marL="571500" indent="-571500">
              <a:lnSpc>
                <a:spcPct val="115000"/>
              </a:lnSpc>
              <a:buFont typeface="Arial" panose="020B0604020202020204" pitchFamily="34" charset="0"/>
              <a:buChar char="•"/>
            </a:pPr>
            <a:r>
              <a:rPr lang="en-US" dirty="0">
                <a:solidFill>
                  <a:srgbClr val="000000"/>
                </a:solidFill>
                <a:latin typeface="Gotham Book" pitchFamily="50" charset="0"/>
                <a:ea typeface="Calibri" panose="020F0502020204030204" pitchFamily="34" charset="0"/>
              </a:rPr>
              <a:t>Fraternity Director Finance/Housing</a:t>
            </a:r>
          </a:p>
          <a:p>
            <a:pPr marL="571500" indent="-571500">
              <a:lnSpc>
                <a:spcPct val="115000"/>
              </a:lnSpc>
              <a:buFont typeface="Arial" panose="020B0604020202020204" pitchFamily="34" charset="0"/>
              <a:buChar char="•"/>
            </a:pPr>
            <a:r>
              <a:rPr lang="en-US" dirty="0">
                <a:solidFill>
                  <a:srgbClr val="000000"/>
                </a:solidFill>
                <a:latin typeface="Gotham Book" pitchFamily="50" charset="0"/>
                <a:ea typeface="Calibri" panose="020F0502020204030204" pitchFamily="34" charset="0"/>
              </a:rPr>
              <a:t>Chapter Finance Staff at Headquarters</a:t>
            </a:r>
          </a:p>
          <a:p>
            <a:pPr marL="571500" indent="-571500">
              <a:lnSpc>
                <a:spcPct val="115000"/>
              </a:lnSpc>
              <a:buFont typeface="Arial" panose="020B0604020202020204" pitchFamily="34" charset="0"/>
              <a:buChar char="•"/>
            </a:pPr>
            <a:r>
              <a:rPr lang="en-US" dirty="0">
                <a:solidFill>
                  <a:srgbClr val="000000"/>
                </a:solidFill>
                <a:latin typeface="Gotham Book" pitchFamily="50" charset="0"/>
                <a:ea typeface="Calibri" panose="020F0502020204030204" pitchFamily="34" charset="0"/>
              </a:rPr>
              <a:t>Assistant Directors of Housing at Headquarters</a:t>
            </a:r>
          </a:p>
          <a:p>
            <a:pPr marL="571500" indent="-571500">
              <a:lnSpc>
                <a:spcPct val="115000"/>
              </a:lnSpc>
              <a:buFont typeface="Arial" panose="020B0604020202020204" pitchFamily="34" charset="0"/>
              <a:buChar char="•"/>
            </a:pPr>
            <a:r>
              <a:rPr lang="en-US" dirty="0">
                <a:solidFill>
                  <a:srgbClr val="000000"/>
                </a:solidFill>
                <a:latin typeface="Gotham Book" pitchFamily="50" charset="0"/>
                <a:ea typeface="Calibri" panose="020F0502020204030204" pitchFamily="34" charset="0"/>
              </a:rPr>
              <a:t>House Directors</a:t>
            </a:r>
          </a:p>
          <a:p>
            <a:pPr marL="571500" indent="-571500">
              <a:lnSpc>
                <a:spcPct val="115000"/>
              </a:lnSpc>
              <a:buFont typeface="Arial" panose="020B0604020202020204" pitchFamily="34" charset="0"/>
              <a:buChar char="•"/>
            </a:pPr>
            <a:r>
              <a:rPr lang="en-US" dirty="0">
                <a:solidFill>
                  <a:srgbClr val="000000"/>
                </a:solidFill>
                <a:latin typeface="Gotham Book" pitchFamily="50" charset="0"/>
                <a:ea typeface="Calibri" panose="020F0502020204030204" pitchFamily="34" charset="0"/>
              </a:rPr>
              <a:t>FHC/CHC</a:t>
            </a:r>
          </a:p>
          <a:p>
            <a:pPr marL="571500" indent="-571500">
              <a:lnSpc>
                <a:spcPct val="115000"/>
              </a:lnSpc>
              <a:buFont typeface="Arial" panose="020B0604020202020204" pitchFamily="34" charset="0"/>
              <a:buChar char="•"/>
            </a:pPr>
            <a:r>
              <a:rPr lang="en-US" dirty="0">
                <a:solidFill>
                  <a:srgbClr val="000000"/>
                </a:solidFill>
                <a:latin typeface="Gotham Book" pitchFamily="50" charset="0"/>
                <a:ea typeface="Calibri" panose="020F0502020204030204" pitchFamily="34" charset="0"/>
              </a:rPr>
              <a:t>Director Member Finances</a:t>
            </a:r>
          </a:p>
          <a:p>
            <a:pPr marL="571500" indent="-571500">
              <a:lnSpc>
                <a:spcPct val="115000"/>
              </a:lnSpc>
              <a:buFont typeface="Arial" panose="020B0604020202020204" pitchFamily="34" charset="0"/>
              <a:buChar char="•"/>
            </a:pPr>
            <a:r>
              <a:rPr lang="en-US" dirty="0">
                <a:solidFill>
                  <a:srgbClr val="000000"/>
                </a:solidFill>
                <a:latin typeface="Gotham Book" pitchFamily="50" charset="0"/>
                <a:ea typeface="Calibri" panose="020F0502020204030204" pitchFamily="34" charset="0"/>
              </a:rPr>
              <a:t>Director Housing</a:t>
            </a:r>
          </a:p>
        </p:txBody>
      </p:sp>
    </p:spTree>
    <p:extLst>
      <p:ext uri="{BB962C8B-B14F-4D97-AF65-F5344CB8AC3E}">
        <p14:creationId xmlns:p14="http://schemas.microsoft.com/office/powerpoint/2010/main" val="1542676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0C602-1218-3E33-7A97-A4701B1A0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AF7866-49E9-8A1A-CEB5-F6B6F5CCDE85}"/>
              </a:ext>
            </a:extLst>
          </p:cNvPr>
          <p:cNvSpPr txBox="1">
            <a:spLocks noGrp="1"/>
          </p:cNvSpPr>
          <p:nvPr>
            <p:ph type="title"/>
          </p:nvPr>
        </p:nvSpPr>
        <p:spPr/>
        <p:txBody>
          <a:bodyPr/>
          <a:lstStyle/>
          <a:p>
            <a:r>
              <a:rPr lang="en-US" dirty="0"/>
              <a:t>Finance/Housing Advisor Responsibilities</a:t>
            </a:r>
          </a:p>
        </p:txBody>
      </p:sp>
      <p:sp>
        <p:nvSpPr>
          <p:cNvPr id="3" name="Text Placeholder 2">
            <a:extLst>
              <a:ext uri="{FF2B5EF4-FFF2-40B4-BE49-F238E27FC236}">
                <a16:creationId xmlns:a16="http://schemas.microsoft.com/office/drawing/2014/main" id="{CD288DB4-AFCE-708B-5E1C-CE9F1B86AA31}"/>
              </a:ext>
            </a:extLst>
          </p:cNvPr>
          <p:cNvSpPr txBox="1">
            <a:spLocks noGrp="1"/>
          </p:cNvSpPr>
          <p:nvPr>
            <p:ph type="body" idx="4294967295"/>
          </p:nvPr>
        </p:nvSpPr>
        <p:spPr>
          <a:xfrm>
            <a:off x="1289047" y="2911477"/>
            <a:ext cx="17297403" cy="7124002"/>
          </a:xfrm>
        </p:spPr>
        <p:txBody>
          <a:bodyPr/>
          <a:lstStyle/>
          <a:p>
            <a:pPr marL="342900" marR="0" lvl="0" indent="-342900">
              <a:lnSpc>
                <a:spcPct val="115000"/>
              </a:lnSpc>
              <a:buFont typeface="Symbol" panose="05050102010706020507" pitchFamily="18" charset="2"/>
              <a:buChar char=""/>
            </a:pPr>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Completes bank and purchase card reconciliations monthly no later than the 10</a:t>
            </a:r>
            <a:r>
              <a:rPr lang="en-US" sz="2800" baseline="30000" dirty="0">
                <a:solidFill>
                  <a:srgbClr val="000000"/>
                </a:solidFill>
                <a:effectLst/>
                <a:latin typeface="Gotham Book" pitchFamily="50" charset="0"/>
                <a:ea typeface="Cambria" panose="02040503050406030204" pitchFamily="18" charset="0"/>
                <a:cs typeface="Cambria" panose="02040503050406030204" pitchFamily="18" charset="0"/>
              </a:rPr>
              <a:t>th</a:t>
            </a:r>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 of the month or as soon as the statement(s) are received.</a:t>
            </a:r>
            <a:endParaRPr lang="en-US" sz="2800" dirty="0">
              <a:solidFill>
                <a:srgbClr val="000000"/>
              </a:solidFill>
              <a:effectLst/>
              <a:latin typeface="Gotham Book" pitchFamily="50" charset="0"/>
              <a:ea typeface="Calibri" panose="020F0502020204030204" pitchFamily="34" charset="0"/>
            </a:endParaRPr>
          </a:p>
          <a:p>
            <a:pPr marL="342900" marR="0" lvl="0" indent="-342900">
              <a:lnSpc>
                <a:spcPct val="115000"/>
              </a:lnSpc>
              <a:buFont typeface="Symbol" panose="05050102010706020507" pitchFamily="18" charset="2"/>
              <a:buChar char=""/>
            </a:pPr>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Signs chapter checks as an authorized second signer on chapter bank accounts.</a:t>
            </a:r>
            <a:endParaRPr lang="en-US" sz="2800" dirty="0">
              <a:solidFill>
                <a:srgbClr val="000000"/>
              </a:solidFill>
              <a:effectLst/>
              <a:latin typeface="Gotham Book" pitchFamily="50" charset="0"/>
              <a:ea typeface="Calibri" panose="020F0502020204030204" pitchFamily="34" charset="0"/>
            </a:endParaRPr>
          </a:p>
          <a:p>
            <a:pPr marL="342900" marR="0" lvl="0" indent="-342900">
              <a:lnSpc>
                <a:spcPct val="115000"/>
              </a:lnSpc>
              <a:buFont typeface="Symbol" panose="05050102010706020507" pitchFamily="18" charset="2"/>
              <a:buChar char=""/>
            </a:pPr>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Approves purchase card transactions including new card orders and adding funds to individual cards.</a:t>
            </a:r>
            <a:endParaRPr lang="en-US" sz="2800" dirty="0">
              <a:solidFill>
                <a:srgbClr val="000000"/>
              </a:solidFill>
              <a:effectLst/>
              <a:latin typeface="Gotham Book" pitchFamily="50" charset="0"/>
              <a:ea typeface="Calibri" panose="020F0502020204030204" pitchFamily="34" charset="0"/>
            </a:endParaRPr>
          </a:p>
          <a:p>
            <a:pPr marL="342900" marR="0" lvl="0" indent="-342900">
              <a:lnSpc>
                <a:spcPct val="115000"/>
              </a:lnSpc>
              <a:buFont typeface="Symbol" panose="05050102010706020507" pitchFamily="18" charset="2"/>
              <a:buChar char=""/>
            </a:pPr>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Approves chapter purchases per threshold requirements as noted in chapter bylaws.</a:t>
            </a:r>
            <a:endParaRPr lang="en-US" sz="2800" dirty="0">
              <a:solidFill>
                <a:srgbClr val="000000"/>
              </a:solidFill>
              <a:effectLst/>
              <a:latin typeface="Gotham Book" pitchFamily="50" charset="0"/>
              <a:ea typeface="Calibri" panose="020F0502020204030204" pitchFamily="34" charset="0"/>
            </a:endParaRPr>
          </a:p>
          <a:p>
            <a:pPr marL="342900" marR="0" lvl="0" indent="-342900">
              <a:lnSpc>
                <a:spcPct val="115000"/>
              </a:lnSpc>
              <a:buFont typeface="Symbol" panose="05050102010706020507" pitchFamily="18" charset="2"/>
              <a:buChar char=""/>
            </a:pPr>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Reviews and approves chapter budget prior to submission to Finance/Housing Specialist for final approval.</a:t>
            </a:r>
            <a:endParaRPr lang="en-US" sz="2800" dirty="0">
              <a:solidFill>
                <a:srgbClr val="000000"/>
              </a:solidFill>
              <a:effectLst/>
              <a:latin typeface="Gotham Book" pitchFamily="50" charset="0"/>
              <a:ea typeface="Calibri" panose="020F0502020204030204" pitchFamily="34" charset="0"/>
            </a:endParaRPr>
          </a:p>
          <a:p>
            <a:pPr marL="342900" marR="0" lvl="0" indent="-342900">
              <a:lnSpc>
                <a:spcPct val="115000"/>
              </a:lnSpc>
              <a:buFont typeface="Symbol" panose="05050102010706020507" pitchFamily="18" charset="2"/>
              <a:buChar char=""/>
            </a:pPr>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Reviews and approves payment plan requests submitted by the Director Member Finances (DMF) or VPFH, if your chapter does not have a DMF.</a:t>
            </a:r>
            <a:endParaRPr lang="en-US" sz="2800" dirty="0">
              <a:solidFill>
                <a:srgbClr val="000000"/>
              </a:solidFill>
              <a:effectLst/>
              <a:latin typeface="Gotham Book" pitchFamily="50" charset="0"/>
              <a:ea typeface="Calibri" panose="020F0502020204030204" pitchFamily="34" charset="0"/>
            </a:endParaRPr>
          </a:p>
          <a:p>
            <a:pPr marL="342900" marR="0" lvl="0" indent="-342900">
              <a:lnSpc>
                <a:spcPct val="115000"/>
              </a:lnSpc>
              <a:buFont typeface="Symbol" panose="05050102010706020507" pitchFamily="18" charset="2"/>
              <a:buChar char=""/>
            </a:pPr>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Manages delinquent member accounts and takes appropriate action as necessary.</a:t>
            </a:r>
            <a:endParaRPr lang="en-US" sz="2800" dirty="0">
              <a:solidFill>
                <a:srgbClr val="000000"/>
              </a:solidFill>
              <a:effectLst/>
              <a:latin typeface="Gotham Book" pitchFamily="50" charset="0"/>
              <a:ea typeface="Calibri" panose="020F0502020204030204" pitchFamily="34" charset="0"/>
            </a:endParaRPr>
          </a:p>
          <a:p>
            <a:pPr marL="342900" marR="0" lvl="0" indent="-342900">
              <a:lnSpc>
                <a:spcPct val="115000"/>
              </a:lnSpc>
              <a:buFont typeface="Symbol" panose="05050102010706020507" pitchFamily="18" charset="2"/>
              <a:buChar char=""/>
            </a:pPr>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Reviews member invoices entered by the DMF.</a:t>
            </a:r>
            <a:endParaRPr lang="en-US" sz="2800" dirty="0">
              <a:solidFill>
                <a:srgbClr val="000000"/>
              </a:solidFill>
              <a:effectLst/>
              <a:latin typeface="Gotham Book" pitchFamily="50" charset="0"/>
              <a:ea typeface="Calibri" panose="020F0502020204030204" pitchFamily="34" charset="0"/>
            </a:endParaRPr>
          </a:p>
          <a:p>
            <a:pPr marL="342900" marR="0" lvl="0" indent="-342900">
              <a:lnSpc>
                <a:spcPct val="115000"/>
              </a:lnSpc>
              <a:spcAft>
                <a:spcPts val="1000"/>
              </a:spcAft>
              <a:buFont typeface="Symbol" panose="05050102010706020507" pitchFamily="18" charset="2"/>
              <a:buChar char=""/>
            </a:pPr>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Reviews and signs “Member Housing Residency Request Form” for all housing requests.</a:t>
            </a:r>
            <a:endParaRPr lang="en-US" sz="2800" dirty="0">
              <a:solidFill>
                <a:srgbClr val="000000"/>
              </a:solidFill>
              <a:effectLst/>
              <a:latin typeface="Gotham Book" pitchFamily="50" charset="0"/>
              <a:ea typeface="Calibri" panose="020F0502020204030204" pitchFamily="34" charset="0"/>
            </a:endParaRPr>
          </a:p>
          <a:p>
            <a:endParaRPr lang="en-US" dirty="0"/>
          </a:p>
        </p:txBody>
      </p:sp>
    </p:spTree>
    <p:extLst>
      <p:ext uri="{BB962C8B-B14F-4D97-AF65-F5344CB8AC3E}">
        <p14:creationId xmlns:p14="http://schemas.microsoft.com/office/powerpoint/2010/main" val="3005152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646D3-18CD-062A-B7A3-C1475258602C}"/>
            </a:ext>
          </a:extLst>
        </p:cNvPr>
        <p:cNvGrpSpPr/>
        <p:nvPr/>
      </p:nvGrpSpPr>
      <p:grpSpPr>
        <a:xfrm>
          <a:off x="0" y="0"/>
          <a:ext cx="0" cy="0"/>
          <a:chOff x="0" y="0"/>
          <a:chExt cx="0" cy="0"/>
        </a:xfrm>
      </p:grpSpPr>
      <p:sp>
        <p:nvSpPr>
          <p:cNvPr id="3" name="Title 7">
            <a:extLst>
              <a:ext uri="{FF2B5EF4-FFF2-40B4-BE49-F238E27FC236}">
                <a16:creationId xmlns:a16="http://schemas.microsoft.com/office/drawing/2014/main" id="{D0C79652-2A05-0CE7-F878-C86A71F0959B}"/>
              </a:ext>
            </a:extLst>
          </p:cNvPr>
          <p:cNvSpPr txBox="1">
            <a:spLocks noGrp="1"/>
          </p:cNvSpPr>
          <p:nvPr>
            <p:ph type="title"/>
          </p:nvPr>
        </p:nvSpPr>
        <p:spPr/>
        <p:txBody>
          <a:bodyPr/>
          <a:lstStyle/>
          <a:p>
            <a:r>
              <a:rPr lang="en-US" dirty="0"/>
              <a:t>Wine &amp; Silver Blue News</a:t>
            </a:r>
          </a:p>
        </p:txBody>
      </p:sp>
      <p:pic>
        <p:nvPicPr>
          <p:cNvPr id="10" name="Picture 9" descr="A group of women posing for a photo&#10;&#10;Description automatically generated">
            <a:extLst>
              <a:ext uri="{FF2B5EF4-FFF2-40B4-BE49-F238E27FC236}">
                <a16:creationId xmlns:a16="http://schemas.microsoft.com/office/drawing/2014/main" id="{7E6C12FD-67F8-E5C9-4AEB-1FFEBFC72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047" y="2598440"/>
            <a:ext cx="7082345" cy="8230446"/>
          </a:xfrm>
          <a:prstGeom prst="rect">
            <a:avLst/>
          </a:prstGeom>
        </p:spPr>
      </p:pic>
      <p:pic>
        <p:nvPicPr>
          <p:cNvPr id="12" name="Picture 11" descr="A document with text and images&#10;&#10;Description automatically generated">
            <a:extLst>
              <a:ext uri="{FF2B5EF4-FFF2-40B4-BE49-F238E27FC236}">
                <a16:creationId xmlns:a16="http://schemas.microsoft.com/office/drawing/2014/main" id="{643905DC-0092-CD65-EC9C-1313ED312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7606" y="2360807"/>
            <a:ext cx="7749110" cy="8354392"/>
          </a:xfrm>
          <a:prstGeom prst="rect">
            <a:avLst/>
          </a:prstGeom>
        </p:spPr>
      </p:pic>
    </p:spTree>
    <p:extLst>
      <p:ext uri="{BB962C8B-B14F-4D97-AF65-F5344CB8AC3E}">
        <p14:creationId xmlns:p14="http://schemas.microsoft.com/office/powerpoint/2010/main" val="3426812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03756-497E-5C90-BE7B-28F199687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9E128-0700-AFF7-4006-57406531185C}"/>
              </a:ext>
            </a:extLst>
          </p:cNvPr>
          <p:cNvSpPr txBox="1">
            <a:spLocks noGrp="1"/>
          </p:cNvSpPr>
          <p:nvPr>
            <p:ph type="title"/>
          </p:nvPr>
        </p:nvSpPr>
        <p:spPr>
          <a:xfrm>
            <a:off x="3575047" y="5484890"/>
            <a:ext cx="12954003" cy="1354217"/>
          </a:xfrm>
        </p:spPr>
        <p:txBody>
          <a:bodyPr/>
          <a:lstStyle/>
          <a:p>
            <a:r>
              <a:rPr lang="en-US" dirty="0"/>
              <a:t>Let’s Practice!</a:t>
            </a:r>
          </a:p>
        </p:txBody>
      </p:sp>
    </p:spTree>
    <p:extLst>
      <p:ext uri="{BB962C8B-B14F-4D97-AF65-F5344CB8AC3E}">
        <p14:creationId xmlns:p14="http://schemas.microsoft.com/office/powerpoint/2010/main" val="3140484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B50D1-0B24-26B2-8950-90E19A5E1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20E88-C9AE-1260-1BDA-772D2C5AFB9F}"/>
              </a:ext>
            </a:extLst>
          </p:cNvPr>
          <p:cNvSpPr txBox="1">
            <a:spLocks noGrp="1"/>
          </p:cNvSpPr>
          <p:nvPr>
            <p:ph type="title"/>
          </p:nvPr>
        </p:nvSpPr>
        <p:spPr/>
        <p:txBody>
          <a:bodyPr/>
          <a:lstStyle/>
          <a:p>
            <a:r>
              <a:rPr lang="en-US" dirty="0"/>
              <a:t>Scenario #1</a:t>
            </a:r>
          </a:p>
        </p:txBody>
      </p:sp>
      <p:sp>
        <p:nvSpPr>
          <p:cNvPr id="3" name="Text Placeholder 2">
            <a:extLst>
              <a:ext uri="{FF2B5EF4-FFF2-40B4-BE49-F238E27FC236}">
                <a16:creationId xmlns:a16="http://schemas.microsoft.com/office/drawing/2014/main" id="{4DF67956-B23E-74C8-69D7-8658910B333C}"/>
              </a:ext>
            </a:extLst>
          </p:cNvPr>
          <p:cNvSpPr txBox="1">
            <a:spLocks noGrp="1"/>
          </p:cNvSpPr>
          <p:nvPr>
            <p:ph type="body" idx="4294967295"/>
          </p:nvPr>
        </p:nvSpPr>
        <p:spPr>
          <a:xfrm>
            <a:off x="1201923" y="3063870"/>
            <a:ext cx="17765530" cy="7201972"/>
          </a:xfrm>
        </p:spPr>
        <p:txBody>
          <a:bodyPr/>
          <a:lstStyle/>
          <a:p>
            <a:r>
              <a:rPr lang="en-US" sz="7200" dirty="0">
                <a:solidFill>
                  <a:schemeClr val="tx2"/>
                </a:solidFill>
                <a:effectLst/>
                <a:latin typeface="Gotham Book" pitchFamily="50" charset="0"/>
                <a:ea typeface="Calibri" panose="020F0502020204030204" pitchFamily="34" charset="0"/>
              </a:rPr>
              <a:t>Your bank and purchase card reconciliations need to get done by the 10</a:t>
            </a:r>
            <a:r>
              <a:rPr lang="en-US" sz="7200" baseline="30000" dirty="0">
                <a:solidFill>
                  <a:schemeClr val="tx2"/>
                </a:solidFill>
                <a:effectLst/>
                <a:latin typeface="Gotham Book" pitchFamily="50" charset="0"/>
                <a:ea typeface="Calibri" panose="020F0502020204030204" pitchFamily="34" charset="0"/>
              </a:rPr>
              <a:t>th</a:t>
            </a:r>
            <a:r>
              <a:rPr lang="en-US" sz="7200" dirty="0">
                <a:solidFill>
                  <a:schemeClr val="tx2"/>
                </a:solidFill>
                <a:effectLst/>
                <a:latin typeface="Gotham Book" pitchFamily="50" charset="0"/>
                <a:ea typeface="Calibri" panose="020F0502020204030204" pitchFamily="34" charset="0"/>
              </a:rPr>
              <a:t> of the month. It is now the 8</a:t>
            </a:r>
            <a:r>
              <a:rPr lang="en-US" sz="7200" baseline="30000" dirty="0">
                <a:solidFill>
                  <a:schemeClr val="tx2"/>
                </a:solidFill>
                <a:effectLst/>
                <a:latin typeface="Gotham Book" pitchFamily="50" charset="0"/>
                <a:ea typeface="Calibri" panose="020F0502020204030204" pitchFamily="34" charset="0"/>
              </a:rPr>
              <a:t>th</a:t>
            </a:r>
            <a:r>
              <a:rPr lang="en-US" sz="7200" dirty="0">
                <a:solidFill>
                  <a:schemeClr val="tx2"/>
                </a:solidFill>
                <a:effectLst/>
                <a:latin typeface="Gotham Book" pitchFamily="50" charset="0"/>
                <a:ea typeface="Calibri" panose="020F0502020204030204" pitchFamily="34" charset="0"/>
              </a:rPr>
              <a:t> of the month and they have not been done yet. Who should you reach out to for support with this?</a:t>
            </a:r>
          </a:p>
          <a:p>
            <a:endParaRPr lang="en-US" dirty="0"/>
          </a:p>
        </p:txBody>
      </p:sp>
    </p:spTree>
    <p:extLst>
      <p:ext uri="{BB962C8B-B14F-4D97-AF65-F5344CB8AC3E}">
        <p14:creationId xmlns:p14="http://schemas.microsoft.com/office/powerpoint/2010/main" val="2995932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76CD16B5-9D8F-3F5A-2F89-1A148C7866CA}"/>
              </a:ext>
            </a:extLst>
          </p:cNvPr>
          <p:cNvSpPr txBox="1">
            <a:spLocks noGrp="1"/>
          </p:cNvSpPr>
          <p:nvPr>
            <p:ph type="title"/>
          </p:nvPr>
        </p:nvSpPr>
        <p:spPr>
          <a:xfrm>
            <a:off x="1169285" y="907810"/>
            <a:ext cx="17765530" cy="1015660"/>
          </a:xfrm>
        </p:spPr>
        <p:txBody>
          <a:bodyPr/>
          <a:lstStyle/>
          <a:p>
            <a:r>
              <a:rPr lang="en-US" dirty="0"/>
              <a:t>Meet Your Facilitators</a:t>
            </a:r>
          </a:p>
        </p:txBody>
      </p:sp>
      <p:pic>
        <p:nvPicPr>
          <p:cNvPr id="4" name="Picture 3" descr="A person with braided hair smiling&#10;&#10;Description automatically generated">
            <a:extLst>
              <a:ext uri="{FF2B5EF4-FFF2-40B4-BE49-F238E27FC236}">
                <a16:creationId xmlns:a16="http://schemas.microsoft.com/office/drawing/2014/main" id="{984AB1E1-0752-DD59-4560-DE4E09108B1E}"/>
              </a:ext>
            </a:extLst>
          </p:cNvPr>
          <p:cNvPicPr>
            <a:picLocks noChangeAspect="1"/>
          </p:cNvPicPr>
          <p:nvPr/>
        </p:nvPicPr>
        <p:blipFill>
          <a:blip r:embed="rId3"/>
          <a:stretch>
            <a:fillRect/>
          </a:stretch>
        </p:blipFill>
        <p:spPr>
          <a:xfrm>
            <a:off x="7517770" y="2298916"/>
            <a:ext cx="3971864" cy="5365065"/>
          </a:xfrm>
          <a:prstGeom prst="rect">
            <a:avLst/>
          </a:prstGeom>
        </p:spPr>
      </p:pic>
      <p:pic>
        <p:nvPicPr>
          <p:cNvPr id="1026" name="Picture 2" descr="A person smiling at camera&#10;&#10;Description automatically generated">
            <a:extLst>
              <a:ext uri="{FF2B5EF4-FFF2-40B4-BE49-F238E27FC236}">
                <a16:creationId xmlns:a16="http://schemas.microsoft.com/office/drawing/2014/main" id="{E7022778-4D07-2116-9653-019AEC135E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6535" y="2360883"/>
            <a:ext cx="3924269" cy="5430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smiling at camera&#10;&#10;Description automatically generated">
            <a:extLst>
              <a:ext uri="{FF2B5EF4-FFF2-40B4-BE49-F238E27FC236}">
                <a16:creationId xmlns:a16="http://schemas.microsoft.com/office/drawing/2014/main" id="{B4C51ACC-C20C-9BCA-D180-C5B6848F3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6044" y="2360883"/>
            <a:ext cx="4027985" cy="5430932"/>
          </a:xfrm>
          <a:prstGeom prst="rect">
            <a:avLst/>
          </a:prstGeom>
        </p:spPr>
      </p:pic>
      <p:sp>
        <p:nvSpPr>
          <p:cNvPr id="7" name="TextBox 6">
            <a:extLst>
              <a:ext uri="{FF2B5EF4-FFF2-40B4-BE49-F238E27FC236}">
                <a16:creationId xmlns:a16="http://schemas.microsoft.com/office/drawing/2014/main" id="{AA85F339-5925-5B58-AAB1-800227F26F10}"/>
              </a:ext>
            </a:extLst>
          </p:cNvPr>
          <p:cNvSpPr txBox="1"/>
          <p:nvPr/>
        </p:nvSpPr>
        <p:spPr>
          <a:xfrm>
            <a:off x="1456044" y="7898296"/>
            <a:ext cx="3911086" cy="1415772"/>
          </a:xfrm>
          <a:prstGeom prst="rect">
            <a:avLst/>
          </a:prstGeom>
          <a:noFill/>
        </p:spPr>
        <p:txBody>
          <a:bodyPr wrap="square" lIns="91440" tIns="45720" rIns="91440" bIns="45720" rtlCol="0" anchor="t">
            <a:spAutoFit/>
          </a:bodyPr>
          <a:lstStyle/>
          <a:p>
            <a:pPr algn="ctr"/>
            <a:r>
              <a:rPr lang="en-US" sz="3200" dirty="0">
                <a:solidFill>
                  <a:schemeClr val="accent1"/>
                </a:solidFill>
                <a:latin typeface="Hello Mogels"/>
              </a:rPr>
              <a:t>Amanda Reid Austin</a:t>
            </a:r>
          </a:p>
          <a:p>
            <a:pPr algn="ctr"/>
            <a:r>
              <a:rPr lang="en-US" i="1" dirty="0">
                <a:solidFill>
                  <a:schemeClr val="accent1"/>
                </a:solidFill>
                <a:latin typeface="Gotham Book" pitchFamily="50" charset="0"/>
              </a:rPr>
              <a:t>Michigan Alpha</a:t>
            </a:r>
          </a:p>
          <a:p>
            <a:pPr algn="ctr"/>
            <a:r>
              <a:rPr lang="en-US" b="1" dirty="0">
                <a:solidFill>
                  <a:schemeClr val="accent1"/>
                </a:solidFill>
                <a:latin typeface="Gotham Book" pitchFamily="50" charset="0"/>
              </a:rPr>
              <a:t>Director Finance Housing</a:t>
            </a:r>
          </a:p>
          <a:p>
            <a:pPr algn="ctr"/>
            <a:r>
              <a:rPr lang="en-US" b="1" dirty="0">
                <a:solidFill>
                  <a:schemeClr val="accent1"/>
                </a:solidFill>
                <a:latin typeface="Gotham Book" pitchFamily="50" charset="0"/>
              </a:rPr>
              <a:t>dfh@pibetaphi.org</a:t>
            </a:r>
          </a:p>
        </p:txBody>
      </p:sp>
      <p:sp>
        <p:nvSpPr>
          <p:cNvPr id="9" name="TextBox 8">
            <a:extLst>
              <a:ext uri="{FF2B5EF4-FFF2-40B4-BE49-F238E27FC236}">
                <a16:creationId xmlns:a16="http://schemas.microsoft.com/office/drawing/2014/main" id="{F0324620-8E8F-C34A-C65B-D0908EAB48DD}"/>
              </a:ext>
            </a:extLst>
          </p:cNvPr>
          <p:cNvSpPr txBox="1"/>
          <p:nvPr/>
        </p:nvSpPr>
        <p:spPr>
          <a:xfrm>
            <a:off x="7633843" y="7898295"/>
            <a:ext cx="3739718" cy="141577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Hello Mogels"/>
              </a:rPr>
              <a:t>Arianna Rodriguez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a:ln>
                  <a:noFill/>
                </a:ln>
                <a:solidFill>
                  <a:srgbClr val="156082"/>
                </a:solidFill>
                <a:effectLst/>
                <a:uLnTx/>
                <a:uFillTx/>
                <a:latin typeface="Gotham Book" pitchFamily="50" charset="0"/>
                <a:ea typeface="+mn-ea"/>
                <a:cs typeface="+mn-cs"/>
              </a:rPr>
              <a:t>Delta Gamma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56082"/>
                </a:solidFill>
                <a:effectLst/>
                <a:uLnTx/>
                <a:uFillTx/>
                <a:latin typeface="Gotham Book" pitchFamily="50" charset="0"/>
                <a:ea typeface="+mn-ea"/>
                <a:cs typeface="+mn-cs"/>
              </a:rPr>
              <a:t>Assistant Director of Housing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156082"/>
                </a:solidFill>
                <a:latin typeface="Gotham Book"/>
              </a:rPr>
              <a:t>arodriguez</a:t>
            </a:r>
            <a:r>
              <a:rPr kumimoji="0" lang="en-US" sz="1800" b="1" i="0" u="none" strike="noStrike" kern="1200" cap="none" spc="0" normalizeH="0" baseline="0" noProof="0" dirty="0">
                <a:ln>
                  <a:noFill/>
                </a:ln>
                <a:solidFill>
                  <a:srgbClr val="156082"/>
                </a:solidFill>
                <a:effectLst/>
                <a:uLnTx/>
                <a:uFillTx/>
                <a:latin typeface="Gotham Book"/>
              </a:rPr>
              <a:t>@pibetaphi.org</a:t>
            </a:r>
            <a:endParaRPr lang="en-US" sz="1800" b="1" i="0" u="none" strike="noStrike" kern="1200" cap="none" spc="0" normalizeH="0" baseline="0" noProof="0" dirty="0">
              <a:ln>
                <a:noFill/>
              </a:ln>
              <a:solidFill>
                <a:srgbClr val="156082"/>
              </a:solidFill>
              <a:effectLst/>
              <a:uLnTx/>
              <a:uFillTx/>
              <a:latin typeface="Gotham Book"/>
            </a:endParaRPr>
          </a:p>
        </p:txBody>
      </p:sp>
      <p:sp>
        <p:nvSpPr>
          <p:cNvPr id="11" name="TextBox 10">
            <a:extLst>
              <a:ext uri="{FF2B5EF4-FFF2-40B4-BE49-F238E27FC236}">
                <a16:creationId xmlns:a16="http://schemas.microsoft.com/office/drawing/2014/main" id="{FFCDAE9C-865F-4A6F-2E7F-88232D412335}"/>
              </a:ext>
            </a:extLst>
          </p:cNvPr>
          <p:cNvSpPr txBox="1"/>
          <p:nvPr/>
        </p:nvSpPr>
        <p:spPr>
          <a:xfrm>
            <a:off x="13706535" y="7898294"/>
            <a:ext cx="3911085" cy="141577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Hello Mogels"/>
              </a:rPr>
              <a:t>Liza Hallsten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a:ln>
                  <a:noFill/>
                </a:ln>
                <a:solidFill>
                  <a:srgbClr val="156082"/>
                </a:solidFill>
                <a:effectLst/>
                <a:uLnTx/>
                <a:uFillTx/>
                <a:latin typeface="Gotham Book" pitchFamily="50" charset="0"/>
                <a:ea typeface="+mn-ea"/>
                <a:cs typeface="+mn-cs"/>
              </a:rPr>
              <a:t>Alpha Chi Omega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56082"/>
                </a:solidFill>
                <a:effectLst/>
                <a:uLnTx/>
                <a:uFillTx/>
                <a:latin typeface="Gotham Book" pitchFamily="50" charset="0"/>
                <a:ea typeface="+mn-ea"/>
                <a:cs typeface="+mn-cs"/>
              </a:rPr>
              <a:t>Assistant Director of Housing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156082"/>
                </a:solidFill>
                <a:latin typeface="Gotham Book"/>
              </a:rPr>
              <a:t>lhallsten</a:t>
            </a:r>
            <a:r>
              <a:rPr kumimoji="0" lang="en-US" sz="1800" b="1" i="0" u="none" strike="noStrike" kern="1200" cap="none" spc="0" normalizeH="0" baseline="0" noProof="0" dirty="0">
                <a:ln>
                  <a:noFill/>
                </a:ln>
                <a:solidFill>
                  <a:srgbClr val="156082"/>
                </a:solidFill>
                <a:effectLst/>
                <a:uLnTx/>
                <a:uFillTx/>
                <a:latin typeface="Gotham Book"/>
              </a:rPr>
              <a:t>@pibetaphi.org</a:t>
            </a:r>
            <a:endParaRPr lang="en-US" sz="1800" b="1" i="0" u="none" strike="noStrike" kern="1200" cap="none" spc="0" normalizeH="0" baseline="0" noProof="0" dirty="0">
              <a:ln>
                <a:noFill/>
              </a:ln>
              <a:solidFill>
                <a:srgbClr val="156082"/>
              </a:solidFill>
              <a:effectLst/>
              <a:uLnTx/>
              <a:uFillTx/>
              <a:latin typeface="Gotham Book"/>
            </a:endParaRPr>
          </a:p>
        </p:txBody>
      </p:sp>
    </p:spTree>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73C2F-8ED3-74FB-159D-399E5783B5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EB1E4F-89D1-D5AA-8DED-5DB6970AFC59}"/>
              </a:ext>
            </a:extLst>
          </p:cNvPr>
          <p:cNvSpPr txBox="1">
            <a:spLocks noGrp="1"/>
          </p:cNvSpPr>
          <p:nvPr>
            <p:ph type="title"/>
          </p:nvPr>
        </p:nvSpPr>
        <p:spPr/>
        <p:txBody>
          <a:bodyPr/>
          <a:lstStyle/>
          <a:p>
            <a:r>
              <a:rPr lang="en-US" dirty="0"/>
              <a:t>Scenario #2</a:t>
            </a:r>
          </a:p>
        </p:txBody>
      </p:sp>
      <p:sp>
        <p:nvSpPr>
          <p:cNvPr id="3" name="Text Placeholder 2">
            <a:extLst>
              <a:ext uri="{FF2B5EF4-FFF2-40B4-BE49-F238E27FC236}">
                <a16:creationId xmlns:a16="http://schemas.microsoft.com/office/drawing/2014/main" id="{A2A39D04-9A4F-BDB6-214B-7C0E9D80BE1C}"/>
              </a:ext>
            </a:extLst>
          </p:cNvPr>
          <p:cNvSpPr txBox="1">
            <a:spLocks noGrp="1"/>
          </p:cNvSpPr>
          <p:nvPr>
            <p:ph type="body" idx="4294967295"/>
          </p:nvPr>
        </p:nvSpPr>
        <p:spPr>
          <a:xfrm>
            <a:off x="1201923" y="3063870"/>
            <a:ext cx="17765530" cy="6709529"/>
          </a:xfrm>
        </p:spPr>
        <p:txBody>
          <a:bodyPr/>
          <a:lstStyle/>
          <a:p>
            <a:r>
              <a:rPr lang="en-US" sz="8000" dirty="0">
                <a:solidFill>
                  <a:schemeClr val="tx2"/>
                </a:solidFill>
                <a:effectLst/>
                <a:latin typeface="Gotham Book" pitchFamily="50" charset="0"/>
                <a:ea typeface="Calibri" panose="020F0502020204030204" pitchFamily="34" charset="0"/>
              </a:rPr>
              <a:t>The chapter would like the chefs to make special cookies for Bid Day. Who should your Director Housing reach out to for support for this request?</a:t>
            </a:r>
          </a:p>
          <a:p>
            <a:endParaRPr lang="en-US" dirty="0"/>
          </a:p>
        </p:txBody>
      </p:sp>
    </p:spTree>
    <p:extLst>
      <p:ext uri="{BB962C8B-B14F-4D97-AF65-F5344CB8AC3E}">
        <p14:creationId xmlns:p14="http://schemas.microsoft.com/office/powerpoint/2010/main" val="2073466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27B7C-CB5A-D69E-9E54-54230F60FC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BA458-86DD-2558-0D9D-2FB6591C373C}"/>
              </a:ext>
            </a:extLst>
          </p:cNvPr>
          <p:cNvSpPr txBox="1">
            <a:spLocks noGrp="1"/>
          </p:cNvSpPr>
          <p:nvPr>
            <p:ph type="title"/>
          </p:nvPr>
        </p:nvSpPr>
        <p:spPr/>
        <p:txBody>
          <a:bodyPr/>
          <a:lstStyle/>
          <a:p>
            <a:r>
              <a:rPr lang="en-US" dirty="0"/>
              <a:t>Scenario #3</a:t>
            </a:r>
          </a:p>
        </p:txBody>
      </p:sp>
      <p:sp>
        <p:nvSpPr>
          <p:cNvPr id="3" name="Text Placeholder 2">
            <a:extLst>
              <a:ext uri="{FF2B5EF4-FFF2-40B4-BE49-F238E27FC236}">
                <a16:creationId xmlns:a16="http://schemas.microsoft.com/office/drawing/2014/main" id="{145EAD7A-F54D-511B-6317-BBE860BFE16A}"/>
              </a:ext>
            </a:extLst>
          </p:cNvPr>
          <p:cNvSpPr txBox="1">
            <a:spLocks noGrp="1"/>
          </p:cNvSpPr>
          <p:nvPr>
            <p:ph type="body" idx="4294967295"/>
          </p:nvPr>
        </p:nvSpPr>
        <p:spPr>
          <a:xfrm>
            <a:off x="1201923" y="3063870"/>
            <a:ext cx="17765530" cy="5970865"/>
          </a:xfrm>
        </p:spPr>
        <p:txBody>
          <a:bodyPr/>
          <a:lstStyle/>
          <a:p>
            <a:r>
              <a:rPr lang="en-US" sz="4400" dirty="0">
                <a:solidFill>
                  <a:schemeClr val="tx2"/>
                </a:solidFill>
                <a:effectLst/>
                <a:latin typeface="Gotham Book"/>
                <a:ea typeface="Calibri"/>
              </a:rPr>
              <a:t>Your chapter is getting ready to initiate your New Members on the 22</a:t>
            </a:r>
            <a:r>
              <a:rPr lang="en-US" sz="4400" baseline="30000" dirty="0">
                <a:solidFill>
                  <a:schemeClr val="tx2"/>
                </a:solidFill>
                <a:effectLst/>
                <a:latin typeface="Gotham Book"/>
                <a:ea typeface="Calibri"/>
              </a:rPr>
              <a:t>nd</a:t>
            </a:r>
            <a:r>
              <a:rPr lang="en-US" sz="4400" dirty="0">
                <a:solidFill>
                  <a:schemeClr val="tx2"/>
                </a:solidFill>
                <a:effectLst/>
                <a:latin typeface="Gotham Book"/>
                <a:ea typeface="Calibri"/>
              </a:rPr>
              <a:t> of the month. Your Director Member Finances has added all of their New Member Dues and Fees to their accounts, but these charges will not show up on their accounts until the first day of the following month with the regular billing cycle. You need these charges pushed through sooner than that date so that your New Members can pay their Dues and Fees and be initiated on time. Who should you reach out to </a:t>
            </a:r>
            <a:r>
              <a:rPr lang="en-US" sz="4400" dirty="0" err="1">
                <a:solidFill>
                  <a:schemeClr val="tx2"/>
                </a:solidFill>
                <a:effectLst/>
                <a:latin typeface="Gotham Book"/>
                <a:ea typeface="Calibri"/>
              </a:rPr>
              <a:t>to</a:t>
            </a:r>
            <a:r>
              <a:rPr lang="en-US" sz="4400" dirty="0">
                <a:solidFill>
                  <a:schemeClr val="tx2"/>
                </a:solidFill>
                <a:effectLst/>
                <a:latin typeface="Gotham Book"/>
                <a:ea typeface="Calibri"/>
              </a:rPr>
              <a:t> get these charges pushed through and posted to their accounts sooner than the first day of the following month?</a:t>
            </a:r>
          </a:p>
          <a:p>
            <a:endParaRPr lang="en-US" dirty="0"/>
          </a:p>
        </p:txBody>
      </p:sp>
    </p:spTree>
    <p:extLst>
      <p:ext uri="{BB962C8B-B14F-4D97-AF65-F5344CB8AC3E}">
        <p14:creationId xmlns:p14="http://schemas.microsoft.com/office/powerpoint/2010/main" val="1295830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487AD-C359-EEED-6E01-D16392110C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CE815-ADD8-3747-3460-BA5603809ED2}"/>
              </a:ext>
            </a:extLst>
          </p:cNvPr>
          <p:cNvSpPr txBox="1">
            <a:spLocks noGrp="1"/>
          </p:cNvSpPr>
          <p:nvPr>
            <p:ph type="title"/>
          </p:nvPr>
        </p:nvSpPr>
        <p:spPr/>
        <p:txBody>
          <a:bodyPr/>
          <a:lstStyle/>
          <a:p>
            <a:r>
              <a:rPr lang="en-US" dirty="0"/>
              <a:t>Scenario #4</a:t>
            </a:r>
          </a:p>
        </p:txBody>
      </p:sp>
      <p:sp>
        <p:nvSpPr>
          <p:cNvPr id="3" name="Text Placeholder 2">
            <a:extLst>
              <a:ext uri="{FF2B5EF4-FFF2-40B4-BE49-F238E27FC236}">
                <a16:creationId xmlns:a16="http://schemas.microsoft.com/office/drawing/2014/main" id="{3FE81BE7-0A72-EFC4-B024-4691AE346D02}"/>
              </a:ext>
            </a:extLst>
          </p:cNvPr>
          <p:cNvSpPr txBox="1">
            <a:spLocks noGrp="1"/>
          </p:cNvSpPr>
          <p:nvPr>
            <p:ph type="body" idx="4294967295"/>
          </p:nvPr>
        </p:nvSpPr>
        <p:spPr>
          <a:xfrm>
            <a:off x="1201923" y="3063870"/>
            <a:ext cx="17765530" cy="7500002"/>
          </a:xfrm>
        </p:spPr>
        <p:txBody>
          <a:bodyPr/>
          <a:lstStyle/>
          <a:p>
            <a:pPr marL="0" marR="0">
              <a:lnSpc>
                <a:spcPct val="115000"/>
              </a:lnSpc>
              <a:spcAft>
                <a:spcPts val="1000"/>
              </a:spcAft>
            </a:pPr>
            <a:r>
              <a:rPr lang="en-US" sz="6000" dirty="0">
                <a:solidFill>
                  <a:schemeClr val="tx2"/>
                </a:solidFill>
                <a:effectLst/>
                <a:latin typeface="Gotham Book" pitchFamily="50" charset="0"/>
                <a:ea typeface="Calibri" panose="020F0502020204030204" pitchFamily="34" charset="0"/>
              </a:rPr>
              <a:t>You are an FHC chapter that does not have a House Director. The Live In members need some household items such as toilet paper and dish soap. Who should your Director Housing reach out to to get these supplies ordered for the chapter?</a:t>
            </a:r>
          </a:p>
          <a:p>
            <a:pPr marL="0" marR="0">
              <a:lnSpc>
                <a:spcPct val="115000"/>
              </a:lnSpc>
              <a:spcAft>
                <a:spcPts val="1000"/>
              </a:spcAft>
            </a:pPr>
            <a:r>
              <a:rPr lang="en-US" sz="1800" dirty="0">
                <a:solidFill>
                  <a:srgbClr val="000000"/>
                </a:solidFill>
                <a:effectLst/>
                <a:latin typeface="Cambria" panose="02040503050406030204" pitchFamily="18" charset="0"/>
                <a:ea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049323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F00F1-6C2E-1441-3DDD-8A8F29C5C8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FF8032-8BE4-EA4C-E634-89D7E696DCDA}"/>
              </a:ext>
            </a:extLst>
          </p:cNvPr>
          <p:cNvSpPr txBox="1">
            <a:spLocks noGrp="1"/>
          </p:cNvSpPr>
          <p:nvPr>
            <p:ph type="title"/>
          </p:nvPr>
        </p:nvSpPr>
        <p:spPr/>
        <p:txBody>
          <a:bodyPr/>
          <a:lstStyle/>
          <a:p>
            <a:r>
              <a:rPr lang="en-US" dirty="0"/>
              <a:t>Scenario #5</a:t>
            </a:r>
          </a:p>
        </p:txBody>
      </p:sp>
      <p:sp>
        <p:nvSpPr>
          <p:cNvPr id="3" name="Text Placeholder 2">
            <a:extLst>
              <a:ext uri="{FF2B5EF4-FFF2-40B4-BE49-F238E27FC236}">
                <a16:creationId xmlns:a16="http://schemas.microsoft.com/office/drawing/2014/main" id="{127B9A05-2D39-B09B-1B21-B88C345F62EF}"/>
              </a:ext>
            </a:extLst>
          </p:cNvPr>
          <p:cNvSpPr txBox="1">
            <a:spLocks noGrp="1"/>
          </p:cNvSpPr>
          <p:nvPr>
            <p:ph type="body" idx="4294967295"/>
          </p:nvPr>
        </p:nvSpPr>
        <p:spPr>
          <a:xfrm>
            <a:off x="1201923" y="3063870"/>
            <a:ext cx="17765530" cy="7940635"/>
          </a:xfrm>
        </p:spPr>
        <p:txBody>
          <a:bodyPr/>
          <a:lstStyle/>
          <a:p>
            <a:r>
              <a:rPr lang="en-US" sz="6000" dirty="0">
                <a:solidFill>
                  <a:schemeClr val="tx2"/>
                </a:solidFill>
                <a:effectLst/>
                <a:latin typeface="Gotham Book" pitchFamily="50" charset="0"/>
                <a:ea typeface="Calibri" panose="020F0502020204030204" pitchFamily="34" charset="0"/>
              </a:rPr>
              <a:t>After logging into </a:t>
            </a:r>
            <a:r>
              <a:rPr lang="en-US" sz="6000" dirty="0" err="1">
                <a:solidFill>
                  <a:schemeClr val="tx2"/>
                </a:solidFill>
                <a:effectLst/>
                <a:latin typeface="Gotham Book" pitchFamily="50" charset="0"/>
                <a:ea typeface="Calibri" panose="020F0502020204030204" pitchFamily="34" charset="0"/>
              </a:rPr>
              <a:t>greekbill</a:t>
            </a:r>
            <a:r>
              <a:rPr lang="en-US" sz="6000" dirty="0">
                <a:solidFill>
                  <a:schemeClr val="tx2"/>
                </a:solidFill>
                <a:effectLst/>
                <a:latin typeface="Gotham Book" pitchFamily="50" charset="0"/>
                <a:ea typeface="Calibri" panose="020F0502020204030204" pitchFamily="34" charset="0"/>
              </a:rPr>
              <a:t>, you notice a mysterious charge has been added to all of your members’ accounts. You know that you didn’t add the charge, and after checking with your DF and AAC F/H, you can confirm that they did not add the charge either. Who should you reach out to for support for this issue?</a:t>
            </a:r>
          </a:p>
          <a:p>
            <a:endParaRPr lang="en-US" dirty="0"/>
          </a:p>
        </p:txBody>
      </p:sp>
    </p:spTree>
    <p:extLst>
      <p:ext uri="{BB962C8B-B14F-4D97-AF65-F5344CB8AC3E}">
        <p14:creationId xmlns:p14="http://schemas.microsoft.com/office/powerpoint/2010/main" val="3195346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FA13A-F37E-95FC-0EF9-4AA638DD3A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8514DF-36E2-B97F-52BA-69BEE61AE3F8}"/>
              </a:ext>
            </a:extLst>
          </p:cNvPr>
          <p:cNvSpPr txBox="1">
            <a:spLocks noGrp="1"/>
          </p:cNvSpPr>
          <p:nvPr>
            <p:ph type="title"/>
          </p:nvPr>
        </p:nvSpPr>
        <p:spPr/>
        <p:txBody>
          <a:bodyPr/>
          <a:lstStyle/>
          <a:p>
            <a:r>
              <a:rPr lang="en-US"/>
              <a:t>Scenario #6</a:t>
            </a:r>
            <a:endParaRPr lang="en-US" dirty="0"/>
          </a:p>
        </p:txBody>
      </p:sp>
      <p:sp>
        <p:nvSpPr>
          <p:cNvPr id="3" name="Text Placeholder 2">
            <a:extLst>
              <a:ext uri="{FF2B5EF4-FFF2-40B4-BE49-F238E27FC236}">
                <a16:creationId xmlns:a16="http://schemas.microsoft.com/office/drawing/2014/main" id="{B98EC570-AF8D-E61F-4CA5-5760864A1907}"/>
              </a:ext>
            </a:extLst>
          </p:cNvPr>
          <p:cNvSpPr txBox="1">
            <a:spLocks noGrp="1"/>
          </p:cNvSpPr>
          <p:nvPr>
            <p:ph type="body" idx="4294967295"/>
          </p:nvPr>
        </p:nvSpPr>
        <p:spPr>
          <a:xfrm>
            <a:off x="1201923" y="3063870"/>
            <a:ext cx="17765530" cy="4431983"/>
          </a:xfrm>
        </p:spPr>
        <p:txBody>
          <a:bodyPr/>
          <a:lstStyle/>
          <a:p>
            <a:r>
              <a:rPr lang="en-US" sz="7200" dirty="0">
                <a:solidFill>
                  <a:schemeClr val="tx2"/>
                </a:solidFill>
                <a:effectLst/>
                <a:latin typeface="Gotham Book" pitchFamily="50" charset="0"/>
                <a:ea typeface="Calibri" panose="020F0502020204030204" pitchFamily="34" charset="0"/>
                <a:cs typeface="Calibri" panose="020F0502020204030204" pitchFamily="34" charset="0"/>
              </a:rPr>
              <a:t>A member has fallen on hard times and is requesting to be placed on a payment plan. Who should you reach out to to approve the payment plan?</a:t>
            </a:r>
            <a:endParaRPr lang="en-US" sz="7200" dirty="0">
              <a:solidFill>
                <a:schemeClr val="tx2"/>
              </a:solidFill>
              <a:latin typeface="Gotham Book" pitchFamily="50" charset="0"/>
            </a:endParaRPr>
          </a:p>
        </p:txBody>
      </p:sp>
    </p:spTree>
    <p:extLst>
      <p:ext uri="{BB962C8B-B14F-4D97-AF65-F5344CB8AC3E}">
        <p14:creationId xmlns:p14="http://schemas.microsoft.com/office/powerpoint/2010/main" val="3344507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903CC0F-8AD1-B36A-14F3-D3890034CA08}"/>
              </a:ext>
            </a:extLst>
          </p:cNvPr>
          <p:cNvSpPr txBox="1">
            <a:spLocks noGrp="1"/>
          </p:cNvSpPr>
          <p:nvPr>
            <p:ph type="title"/>
          </p:nvPr>
        </p:nvSpPr>
        <p:spPr>
          <a:xfrm>
            <a:off x="13446098" y="2101018"/>
            <a:ext cx="4800600" cy="7109639"/>
          </a:xfrm>
        </p:spPr>
        <p:txBody>
          <a:bodyPr/>
          <a:lstStyle/>
          <a:p>
            <a:r>
              <a:rPr lang="en-US" dirty="0"/>
              <a:t>VPFH Relationship with Other Chapter Leadership Team (CLT) Officers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C331A-E152-CFE1-FA7B-A5A9F3F8DA5D}"/>
              </a:ext>
            </a:extLst>
          </p:cNvPr>
          <p:cNvSpPr txBox="1">
            <a:spLocks noGrp="1"/>
          </p:cNvSpPr>
          <p:nvPr>
            <p:ph type="title"/>
          </p:nvPr>
        </p:nvSpPr>
        <p:spPr/>
        <p:txBody>
          <a:bodyPr/>
          <a:lstStyle/>
          <a:p>
            <a:r>
              <a:rPr lang="en-US" dirty="0"/>
              <a:t>Collaboration With Other CLT Members</a:t>
            </a:r>
          </a:p>
        </p:txBody>
      </p:sp>
      <p:sp>
        <p:nvSpPr>
          <p:cNvPr id="3" name="Text Placeholder 2">
            <a:extLst>
              <a:ext uri="{FF2B5EF4-FFF2-40B4-BE49-F238E27FC236}">
                <a16:creationId xmlns:a16="http://schemas.microsoft.com/office/drawing/2014/main" id="{BD94DDE4-87F4-E358-E2D1-A6C86175D8F3}"/>
              </a:ext>
            </a:extLst>
          </p:cNvPr>
          <p:cNvSpPr txBox="1">
            <a:spLocks noGrp="1"/>
          </p:cNvSpPr>
          <p:nvPr>
            <p:ph type="body" idx="4294967295"/>
          </p:nvPr>
        </p:nvSpPr>
        <p:spPr>
          <a:xfrm>
            <a:off x="1201923" y="3063870"/>
            <a:ext cx="17765530" cy="7681077"/>
          </a:xfrm>
        </p:spPr>
        <p:txBody>
          <a:bodyPr/>
          <a:lstStyle/>
          <a:p>
            <a:pPr marL="0" marR="0">
              <a:lnSpc>
                <a:spcPct val="115000"/>
              </a:lnSpc>
              <a:spcAft>
                <a:spcPts val="1000"/>
              </a:spcAft>
            </a:pPr>
            <a:r>
              <a:rPr lang="en-US" sz="3200" b="1" dirty="0">
                <a:solidFill>
                  <a:srgbClr val="000000"/>
                </a:solidFill>
                <a:effectLst/>
                <a:latin typeface="Gotham Book" pitchFamily="50" charset="0"/>
                <a:ea typeface="Calibri" panose="020F0502020204030204" pitchFamily="34" charset="0"/>
              </a:rPr>
              <a:t>Chapter President: </a:t>
            </a:r>
            <a:r>
              <a:rPr lang="en-US" sz="3200" dirty="0">
                <a:solidFill>
                  <a:srgbClr val="000000"/>
                </a:solidFill>
                <a:effectLst/>
                <a:latin typeface="Gotham Book" pitchFamily="50" charset="0"/>
                <a:ea typeface="Calibri" panose="020F0502020204030204" pitchFamily="34" charset="0"/>
              </a:rPr>
              <a:t>She will be a co-signer on the checks, so she will rely on the VPFH to explain what she is signing.</a:t>
            </a:r>
          </a:p>
          <a:p>
            <a:pPr marL="0" marR="0">
              <a:lnSpc>
                <a:spcPct val="115000"/>
              </a:lnSpc>
              <a:spcAft>
                <a:spcPts val="1000"/>
              </a:spcAft>
            </a:pPr>
            <a:endParaRPr lang="en-US" sz="3200" dirty="0">
              <a:solidFill>
                <a:srgbClr val="000000"/>
              </a:solidFill>
              <a:effectLst/>
              <a:latin typeface="Gotham Book" pitchFamily="50" charset="0"/>
              <a:ea typeface="Calibri" panose="020F0502020204030204" pitchFamily="34" charset="0"/>
            </a:endParaRPr>
          </a:p>
          <a:p>
            <a:pPr marL="0" marR="0">
              <a:lnSpc>
                <a:spcPct val="115000"/>
              </a:lnSpc>
              <a:spcAft>
                <a:spcPts val="1000"/>
              </a:spcAft>
            </a:pPr>
            <a:r>
              <a:rPr lang="en-US" sz="3200" b="1" dirty="0">
                <a:solidFill>
                  <a:srgbClr val="000000"/>
                </a:solidFill>
                <a:effectLst/>
                <a:latin typeface="Gotham Book" pitchFamily="50" charset="0"/>
                <a:ea typeface="Calibri" panose="020F0502020204030204" pitchFamily="34" charset="0"/>
              </a:rPr>
              <a:t>VP Operations: </a:t>
            </a:r>
            <a:r>
              <a:rPr lang="en-US" sz="3200" dirty="0">
                <a:solidFill>
                  <a:srgbClr val="000000"/>
                </a:solidFill>
                <a:effectLst/>
                <a:latin typeface="Gotham Book" pitchFamily="50" charset="0"/>
                <a:ea typeface="Calibri" panose="020F0502020204030204" pitchFamily="34" charset="0"/>
              </a:rPr>
              <a:t>Reviews and updates the House Rules annually in coordination with the Vice President Operations (VPO). You will also work with the VPO on Membership Status changes.</a:t>
            </a:r>
          </a:p>
          <a:p>
            <a:pPr marL="0" marR="0">
              <a:lnSpc>
                <a:spcPct val="115000"/>
              </a:lnSpc>
              <a:spcAft>
                <a:spcPts val="1000"/>
              </a:spcAft>
            </a:pPr>
            <a:endParaRPr lang="en-US" sz="3200" dirty="0">
              <a:solidFill>
                <a:srgbClr val="000000"/>
              </a:solidFill>
              <a:effectLst/>
              <a:latin typeface="Gotham Book" pitchFamily="50" charset="0"/>
              <a:ea typeface="Calibri" panose="020F0502020204030204" pitchFamily="34" charset="0"/>
            </a:endParaRPr>
          </a:p>
          <a:p>
            <a:pPr marL="0" marR="0">
              <a:lnSpc>
                <a:spcPct val="115000"/>
              </a:lnSpc>
              <a:spcAft>
                <a:spcPts val="1000"/>
              </a:spcAft>
            </a:pPr>
            <a:r>
              <a:rPr lang="en-US" sz="3200" b="1" dirty="0">
                <a:solidFill>
                  <a:srgbClr val="000000"/>
                </a:solidFill>
                <a:effectLst/>
                <a:latin typeface="Gotham Book" pitchFamily="50" charset="0"/>
                <a:ea typeface="Calibri" panose="020F0502020204030204" pitchFamily="34" charset="0"/>
              </a:rPr>
              <a:t>VP Community Relations: </a:t>
            </a:r>
            <a:r>
              <a:rPr lang="en-US" sz="3200" dirty="0">
                <a:solidFill>
                  <a:srgbClr val="000000"/>
                </a:solidFill>
                <a:effectLst/>
                <a:latin typeface="Gotham Book" pitchFamily="50" charset="0"/>
                <a:ea typeface="Calibri" panose="020F0502020204030204" pitchFamily="34" charset="0"/>
              </a:rPr>
              <a:t>Works together on Philanthropy events and donations that are made from fundraising efforts.</a:t>
            </a:r>
          </a:p>
          <a:p>
            <a:pPr marL="0" marR="0">
              <a:lnSpc>
                <a:spcPct val="115000"/>
              </a:lnSpc>
              <a:spcAft>
                <a:spcPts val="1000"/>
              </a:spcAft>
            </a:pPr>
            <a:endParaRPr lang="en-US" sz="3200" dirty="0">
              <a:solidFill>
                <a:srgbClr val="000000"/>
              </a:solidFill>
              <a:effectLst/>
              <a:latin typeface="Gotham Book" pitchFamily="50" charset="0"/>
              <a:ea typeface="Calibri" panose="020F0502020204030204" pitchFamily="34" charset="0"/>
            </a:endParaRPr>
          </a:p>
          <a:p>
            <a:pPr>
              <a:lnSpc>
                <a:spcPct val="115000"/>
              </a:lnSpc>
              <a:spcAft>
                <a:spcPts val="1000"/>
              </a:spcAft>
            </a:pPr>
            <a:r>
              <a:rPr lang="en-US" sz="3200" b="1" dirty="0">
                <a:solidFill>
                  <a:srgbClr val="000000"/>
                </a:solidFill>
                <a:effectLst/>
                <a:latin typeface="Gotham Book"/>
                <a:ea typeface="Calibri"/>
              </a:rPr>
              <a:t>VP Recruitment: </a:t>
            </a:r>
            <a:r>
              <a:rPr lang="en-US" sz="3200" dirty="0">
                <a:solidFill>
                  <a:srgbClr val="000000"/>
                </a:solidFill>
                <a:effectLst/>
                <a:latin typeface="Gotham Book"/>
                <a:ea typeface="Calibri"/>
              </a:rPr>
              <a:t>Provide financial information that will need to be provided to </a:t>
            </a:r>
            <a:r>
              <a:rPr lang="en-US" sz="3200" dirty="0">
                <a:solidFill>
                  <a:srgbClr val="000000"/>
                </a:solidFill>
                <a:latin typeface="Gotham Book"/>
                <a:ea typeface="Calibri"/>
              </a:rPr>
              <a:t>Potential New Members (PNMs).</a:t>
            </a:r>
            <a:r>
              <a:rPr lang="en-US" sz="3200" dirty="0">
                <a:solidFill>
                  <a:srgbClr val="000000"/>
                </a:solidFill>
                <a:effectLst/>
                <a:latin typeface="Gotham Book"/>
                <a:ea typeface="Calibri"/>
              </a:rPr>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F9ED-7BD1-8ED6-8652-38D70A6CDA41}"/>
              </a:ext>
            </a:extLst>
          </p:cNvPr>
          <p:cNvSpPr txBox="1">
            <a:spLocks noGrp="1"/>
          </p:cNvSpPr>
          <p:nvPr>
            <p:ph type="title"/>
          </p:nvPr>
        </p:nvSpPr>
        <p:spPr/>
        <p:txBody>
          <a:bodyPr/>
          <a:lstStyle/>
          <a:p>
            <a:r>
              <a:rPr lang="en-US" dirty="0"/>
              <a:t>Helpful Budgeting Forms</a:t>
            </a:r>
          </a:p>
        </p:txBody>
      </p:sp>
      <p:sp>
        <p:nvSpPr>
          <p:cNvPr id="3" name="Text Placeholder 2">
            <a:extLst>
              <a:ext uri="{FF2B5EF4-FFF2-40B4-BE49-F238E27FC236}">
                <a16:creationId xmlns:a16="http://schemas.microsoft.com/office/drawing/2014/main" id="{EDAA1321-D853-DEF3-B40E-1D32B684EA74}"/>
              </a:ext>
            </a:extLst>
          </p:cNvPr>
          <p:cNvSpPr txBox="1">
            <a:spLocks noGrp="1"/>
          </p:cNvSpPr>
          <p:nvPr>
            <p:ph type="body" idx="4294967295"/>
          </p:nvPr>
        </p:nvSpPr>
        <p:spPr>
          <a:xfrm>
            <a:off x="1822444" y="2883231"/>
            <a:ext cx="17441229" cy="7882671"/>
          </a:xfrm>
        </p:spPr>
        <p:txBody>
          <a:bodyPr/>
          <a:lstStyle/>
          <a:p>
            <a:pPr marL="342900" marR="0" lvl="0" indent="-342900">
              <a:lnSpc>
                <a:spcPct val="115000"/>
              </a:lnSpc>
              <a:buFont typeface="Symbol" panose="05050102010706020507" pitchFamily="18" charset="2"/>
              <a:buChar char=""/>
            </a:pPr>
            <a:r>
              <a:rPr lang="en-US" b="1" dirty="0">
                <a:solidFill>
                  <a:srgbClr val="000000"/>
                </a:solidFill>
                <a:effectLst/>
                <a:latin typeface="Gotham Book" pitchFamily="50" charset="0"/>
                <a:ea typeface="Cambria" panose="02040503050406030204" pitchFamily="18" charset="0"/>
                <a:cs typeface="Cambria" panose="02040503050406030204" pitchFamily="18" charset="0"/>
              </a:rPr>
              <a:t>Proposed Budget Request Form:</a:t>
            </a:r>
            <a:endParaRPr lang="en-US" b="1" dirty="0">
              <a:solidFill>
                <a:srgbClr val="000000"/>
              </a:solidFill>
              <a:effectLst/>
              <a:latin typeface="Gotham Book" pitchFamily="50" charset="0"/>
              <a:ea typeface="Calibri" panose="020F0502020204030204" pitchFamily="34" charset="0"/>
            </a:endParaRPr>
          </a:p>
          <a:p>
            <a:pPr marL="742950" marR="0" lvl="1" indent="-285750">
              <a:lnSpc>
                <a:spcPct val="115000"/>
              </a:lnSpc>
              <a:buFont typeface="Courier New" panose="02070309020205020404" pitchFamily="49" charset="0"/>
              <a:buChar char="o"/>
            </a:pPr>
            <a:r>
              <a:rPr lang="en-US" sz="3600" dirty="0">
                <a:solidFill>
                  <a:srgbClr val="000000"/>
                </a:solidFill>
                <a:effectLst/>
                <a:latin typeface="Gotham Book" pitchFamily="50" charset="0"/>
                <a:ea typeface="Cambria" panose="02040503050406030204" pitchFamily="18" charset="0"/>
                <a:cs typeface="Cambria" panose="02040503050406030204" pitchFamily="18" charset="0"/>
              </a:rPr>
              <a:t>This form is used to determine any charges in officer budgets from year-to-year</a:t>
            </a:r>
            <a:br>
              <a:rPr lang="en-US" sz="3600" dirty="0">
                <a:solidFill>
                  <a:srgbClr val="000000"/>
                </a:solidFill>
                <a:effectLst/>
                <a:latin typeface="Gotham Book" pitchFamily="50" charset="0"/>
                <a:ea typeface="Calibri" panose="020F0502020204030204" pitchFamily="34" charset="0"/>
                <a:cs typeface="Times New Roman" panose="02020603050405020304" pitchFamily="18" charset="0"/>
              </a:rPr>
            </a:br>
            <a:endParaRPr lang="en-US" sz="3600" dirty="0">
              <a:solidFill>
                <a:srgbClr val="000000"/>
              </a:solidFill>
              <a:effectLst/>
              <a:latin typeface="Gotham Book" pitchFamily="50" charset="0"/>
              <a:ea typeface="Calibri" panose="020F050202020403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b="1" dirty="0">
                <a:solidFill>
                  <a:srgbClr val="000000"/>
                </a:solidFill>
                <a:effectLst/>
                <a:latin typeface="Gotham Book" pitchFamily="50" charset="0"/>
                <a:ea typeface="Cambria" panose="02040503050406030204" pitchFamily="18" charset="0"/>
                <a:cs typeface="Cambria" panose="02040503050406030204" pitchFamily="18" charset="0"/>
              </a:rPr>
              <a:t>Budget Acknowledgement Form</a:t>
            </a:r>
            <a:endParaRPr lang="en-US" b="1" dirty="0">
              <a:solidFill>
                <a:srgbClr val="000000"/>
              </a:solidFill>
              <a:effectLst/>
              <a:latin typeface="Gotham Book" pitchFamily="50" charset="0"/>
              <a:ea typeface="Calibri" panose="020F0502020204030204" pitchFamily="34" charset="0"/>
            </a:endParaRPr>
          </a:p>
          <a:p>
            <a:pPr marL="742950" marR="0" lvl="1" indent="-285750">
              <a:lnSpc>
                <a:spcPct val="115000"/>
              </a:lnSpc>
              <a:buFont typeface="Courier New" panose="02070309020205020404" pitchFamily="49" charset="0"/>
              <a:buChar char="o"/>
            </a:pPr>
            <a:r>
              <a:rPr lang="en-US" sz="3600" dirty="0">
                <a:solidFill>
                  <a:srgbClr val="000000"/>
                </a:solidFill>
                <a:effectLst/>
                <a:latin typeface="Gotham Book" pitchFamily="50" charset="0"/>
                <a:ea typeface="Cambria" panose="02040503050406030204" pitchFamily="18" charset="0"/>
                <a:cs typeface="Cambria" panose="02040503050406030204" pitchFamily="18" charset="0"/>
              </a:rPr>
              <a:t>Each officer should have signed this form after the chapter’s final budget has been approved.</a:t>
            </a:r>
            <a:br>
              <a:rPr lang="en-US" sz="3600" dirty="0">
                <a:solidFill>
                  <a:srgbClr val="000000"/>
                </a:solidFill>
                <a:effectLst/>
                <a:latin typeface="Gotham Book" pitchFamily="50" charset="0"/>
                <a:ea typeface="Calibri" panose="020F0502020204030204" pitchFamily="34" charset="0"/>
                <a:cs typeface="Times New Roman" panose="02020603050405020304" pitchFamily="18" charset="0"/>
              </a:rPr>
            </a:br>
            <a:endParaRPr lang="en-US" sz="3600" dirty="0">
              <a:solidFill>
                <a:srgbClr val="000000"/>
              </a:solidFill>
              <a:effectLst/>
              <a:latin typeface="Gotham Book" pitchFamily="50" charset="0"/>
              <a:ea typeface="Calibri" panose="020F050202020403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b="1" dirty="0">
                <a:solidFill>
                  <a:srgbClr val="000000"/>
                </a:solidFill>
                <a:effectLst/>
                <a:latin typeface="Gotham Book" pitchFamily="50" charset="0"/>
                <a:ea typeface="Cambria" panose="02040503050406030204" pitchFamily="18" charset="0"/>
                <a:cs typeface="Cambria" panose="02040503050406030204" pitchFamily="18" charset="0"/>
              </a:rPr>
              <a:t>Officer Budget Tracking Form</a:t>
            </a:r>
            <a:endParaRPr lang="en-US" b="1" dirty="0">
              <a:solidFill>
                <a:srgbClr val="000000"/>
              </a:solidFill>
              <a:effectLst/>
              <a:latin typeface="Gotham Book" pitchFamily="50" charset="0"/>
              <a:ea typeface="Calibri" panose="020F0502020204030204" pitchFamily="34" charset="0"/>
            </a:endParaRPr>
          </a:p>
          <a:p>
            <a:pPr marL="742950" marR="0" lvl="1" indent="-285750">
              <a:lnSpc>
                <a:spcPct val="115000"/>
              </a:lnSpc>
              <a:spcAft>
                <a:spcPts val="1000"/>
              </a:spcAft>
              <a:buFont typeface="Courier New" panose="02070309020205020404" pitchFamily="49" charset="0"/>
              <a:buChar char="o"/>
            </a:pPr>
            <a:r>
              <a:rPr lang="en-US" sz="3600" dirty="0">
                <a:solidFill>
                  <a:srgbClr val="000000"/>
                </a:solidFill>
                <a:effectLst/>
                <a:latin typeface="Gotham Book" pitchFamily="50" charset="0"/>
                <a:ea typeface="Cambria" panose="02040503050406030204" pitchFamily="18" charset="0"/>
                <a:cs typeface="Cambria" panose="02040503050406030204" pitchFamily="18" charset="0"/>
              </a:rPr>
              <a:t>An optional tracking system, if other tracking system is not already set in place by the chapter.</a:t>
            </a:r>
            <a:endParaRPr lang="en-US" sz="3600" dirty="0">
              <a:solidFill>
                <a:srgbClr val="000000"/>
              </a:solidFill>
              <a:effectLst/>
              <a:latin typeface="Gotham Book" pitchFamily="50" charset="0"/>
              <a:ea typeface="Calibri" panose="020F0502020204030204" pitchFamily="34" charset="0"/>
              <a:cs typeface="Times New Roman" panose="02020603050405020304" pitchFamily="18" charset="0"/>
            </a:endParaRP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EC596-FA75-B6E8-216A-82C5C7D2F2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3B720-778B-AACB-F5BE-31647D9D765D}"/>
              </a:ext>
            </a:extLst>
          </p:cNvPr>
          <p:cNvSpPr txBox="1">
            <a:spLocks noGrp="1"/>
          </p:cNvSpPr>
          <p:nvPr>
            <p:ph type="title"/>
          </p:nvPr>
        </p:nvSpPr>
        <p:spPr>
          <a:xfrm>
            <a:off x="2378003" y="6527302"/>
            <a:ext cx="16002000" cy="1354217"/>
          </a:xfrm>
        </p:spPr>
        <p:txBody>
          <a:bodyPr/>
          <a:lstStyle/>
          <a:p>
            <a:r>
              <a:rPr lang="en-US" dirty="0"/>
              <a:t>Relationship With DMF &amp; DH</a:t>
            </a:r>
          </a:p>
        </p:txBody>
      </p:sp>
    </p:spTree>
    <p:extLst>
      <p:ext uri="{BB962C8B-B14F-4D97-AF65-F5344CB8AC3E}">
        <p14:creationId xmlns:p14="http://schemas.microsoft.com/office/powerpoint/2010/main" val="348490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7B9A1-A432-C003-B2A0-C3EDFB93C8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E6C5E-9E13-0853-8B1E-6E8698BE0B93}"/>
              </a:ext>
            </a:extLst>
          </p:cNvPr>
          <p:cNvSpPr txBox="1">
            <a:spLocks noGrp="1"/>
          </p:cNvSpPr>
          <p:nvPr>
            <p:ph type="title"/>
          </p:nvPr>
        </p:nvSpPr>
        <p:spPr>
          <a:xfrm>
            <a:off x="3575047" y="5484890"/>
            <a:ext cx="12954003" cy="1354217"/>
          </a:xfrm>
        </p:spPr>
        <p:txBody>
          <a:bodyPr/>
          <a:lstStyle/>
          <a:p>
            <a:r>
              <a:rPr lang="en-US" dirty="0"/>
              <a:t>Questions?</a:t>
            </a:r>
          </a:p>
        </p:txBody>
      </p:sp>
    </p:spTree>
    <p:extLst>
      <p:ext uri="{BB962C8B-B14F-4D97-AF65-F5344CB8AC3E}">
        <p14:creationId xmlns:p14="http://schemas.microsoft.com/office/powerpoint/2010/main" val="616379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F67E2-9CE5-1182-53A5-8DFDB49568F8}"/>
              </a:ext>
            </a:extLst>
          </p:cNvPr>
          <p:cNvSpPr txBox="1">
            <a:spLocks noGrp="1"/>
          </p:cNvSpPr>
          <p:nvPr>
            <p:ph type="title"/>
          </p:nvPr>
        </p:nvSpPr>
        <p:spPr>
          <a:xfrm>
            <a:off x="2258908" y="6379609"/>
            <a:ext cx="16002000" cy="1354217"/>
          </a:xfrm>
        </p:spPr>
        <p:txBody>
          <a:bodyPr/>
          <a:lstStyle/>
          <a:p>
            <a:pPr algn="ctr"/>
            <a:r>
              <a:rPr lang="en-US" dirty="0"/>
              <a:t>Learning Objectives</a:t>
            </a:r>
          </a:p>
        </p:txBody>
      </p:sp>
    </p:spTree>
    <p:extLst>
      <p:ext uri="{BB962C8B-B14F-4D97-AF65-F5344CB8AC3E}">
        <p14:creationId xmlns:p14="http://schemas.microsoft.com/office/powerpoint/2010/main" val="2376012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7270E-3A40-0DB7-EEE7-91DE7A249B76}"/>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20A06C7-4E97-99F3-DC38-6F76AD8B7860}"/>
              </a:ext>
            </a:extLst>
          </p:cNvPr>
          <p:cNvSpPr txBox="1">
            <a:spLocks noGrp="1"/>
          </p:cNvSpPr>
          <p:nvPr>
            <p:ph type="title"/>
          </p:nvPr>
        </p:nvSpPr>
        <p:spPr>
          <a:xfrm>
            <a:off x="13447056" y="3623351"/>
            <a:ext cx="4800600" cy="2031325"/>
          </a:xfrm>
        </p:spPr>
        <p:txBody>
          <a:bodyPr/>
          <a:lstStyle/>
          <a:p>
            <a:pPr algn="ctr"/>
            <a:r>
              <a:rPr lang="en-US" dirty="0"/>
              <a:t>Welcome Back!</a:t>
            </a:r>
          </a:p>
        </p:txBody>
      </p:sp>
      <p:sp>
        <p:nvSpPr>
          <p:cNvPr id="3" name="Subtitle 4">
            <a:extLst>
              <a:ext uri="{FF2B5EF4-FFF2-40B4-BE49-F238E27FC236}">
                <a16:creationId xmlns:a16="http://schemas.microsoft.com/office/drawing/2014/main" id="{8F2B41F7-7FB4-0D83-0CEC-8ADD9D5BCC44}"/>
              </a:ext>
            </a:extLst>
          </p:cNvPr>
          <p:cNvSpPr txBox="1">
            <a:spLocks noGrp="1"/>
          </p:cNvSpPr>
          <p:nvPr>
            <p:ph type="subTitle" idx="4294967295"/>
          </p:nvPr>
        </p:nvSpPr>
        <p:spPr>
          <a:xfrm>
            <a:off x="13481044" y="5894295"/>
            <a:ext cx="4800600" cy="369332"/>
          </a:xfrm>
        </p:spPr>
        <p:txBody>
          <a:bodyPr/>
          <a:lstStyle/>
          <a:p>
            <a:pPr algn="ctr"/>
            <a:r>
              <a:rPr lang="en-US" sz="2400" dirty="0"/>
              <a:t>Finance/Housing College</a:t>
            </a:r>
          </a:p>
        </p:txBody>
      </p:sp>
    </p:spTree>
    <p:extLst>
      <p:ext uri="{BB962C8B-B14F-4D97-AF65-F5344CB8AC3E}">
        <p14:creationId xmlns:p14="http://schemas.microsoft.com/office/powerpoint/2010/main" val="1749530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E6D17-85F1-D01E-1B5E-5AC9F1C9A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FA1CBD-FE70-7110-E205-C7B86F758732}"/>
              </a:ext>
            </a:extLst>
          </p:cNvPr>
          <p:cNvSpPr txBox="1">
            <a:spLocks noGrp="1"/>
          </p:cNvSpPr>
          <p:nvPr>
            <p:ph type="title"/>
          </p:nvPr>
        </p:nvSpPr>
        <p:spPr>
          <a:xfrm>
            <a:off x="2051050" y="5539639"/>
            <a:ext cx="16002000" cy="2954655"/>
          </a:xfrm>
        </p:spPr>
        <p:txBody>
          <a:bodyPr/>
          <a:lstStyle/>
          <a:p>
            <a:pPr algn="ctr"/>
            <a:r>
              <a:rPr lang="en-US" sz="4800" dirty="0"/>
              <a:t>Automatic Financial Probation (AFP)</a:t>
            </a:r>
            <a:br>
              <a:rPr lang="en-US" sz="4800" dirty="0"/>
            </a:br>
            <a:r>
              <a:rPr lang="en-US" sz="4800" dirty="0"/>
              <a:t>+</a:t>
            </a:r>
            <a:br>
              <a:rPr lang="en-US" sz="4800" dirty="0"/>
            </a:br>
            <a:r>
              <a:rPr lang="en-US" sz="4800" dirty="0"/>
              <a:t>Automatic Financial Dismissal (AFD)</a:t>
            </a:r>
            <a:br>
              <a:rPr lang="en-US" sz="4800" dirty="0"/>
            </a:br>
            <a:r>
              <a:rPr lang="en-US" sz="4800" dirty="0"/>
              <a:t>Process</a:t>
            </a:r>
          </a:p>
        </p:txBody>
      </p:sp>
    </p:spTree>
    <p:extLst>
      <p:ext uri="{BB962C8B-B14F-4D97-AF65-F5344CB8AC3E}">
        <p14:creationId xmlns:p14="http://schemas.microsoft.com/office/powerpoint/2010/main" val="1528365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4BF8B-DF0F-8D0A-15E9-7872675424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091E6-B364-1E44-3B49-0A30059F364D}"/>
              </a:ext>
            </a:extLst>
          </p:cNvPr>
          <p:cNvSpPr txBox="1">
            <a:spLocks noGrp="1"/>
          </p:cNvSpPr>
          <p:nvPr>
            <p:ph type="title"/>
          </p:nvPr>
        </p:nvSpPr>
        <p:spPr/>
        <p:txBody>
          <a:bodyPr/>
          <a:lstStyle/>
          <a:p>
            <a:r>
              <a:rPr lang="en-US" dirty="0"/>
              <a:t>Automatic Financial Probation (AFP)</a:t>
            </a:r>
          </a:p>
        </p:txBody>
      </p:sp>
      <p:sp>
        <p:nvSpPr>
          <p:cNvPr id="3" name="Text Placeholder 2">
            <a:extLst>
              <a:ext uri="{FF2B5EF4-FFF2-40B4-BE49-F238E27FC236}">
                <a16:creationId xmlns:a16="http://schemas.microsoft.com/office/drawing/2014/main" id="{B3052935-E62B-5B14-14EB-98E039F5090C}"/>
              </a:ext>
            </a:extLst>
          </p:cNvPr>
          <p:cNvSpPr txBox="1">
            <a:spLocks noGrp="1"/>
          </p:cNvSpPr>
          <p:nvPr>
            <p:ph type="body" idx="4294967295"/>
          </p:nvPr>
        </p:nvSpPr>
        <p:spPr>
          <a:xfrm>
            <a:off x="1289048" y="2911477"/>
            <a:ext cx="15964236" cy="6404830"/>
          </a:xfrm>
        </p:spPr>
        <p:txBody>
          <a:bodyPr/>
          <a:lstStyle/>
          <a:p>
            <a:pPr marL="0" marR="0">
              <a:lnSpc>
                <a:spcPct val="115000"/>
              </a:lnSpc>
              <a:spcAft>
                <a:spcPts val="1000"/>
              </a:spcAft>
            </a:pPr>
            <a:r>
              <a:rPr lang="en-US" sz="4800" dirty="0">
                <a:solidFill>
                  <a:schemeClr val="tx2"/>
                </a:solidFill>
                <a:effectLst/>
                <a:latin typeface="Gotham Book" pitchFamily="50" charset="0"/>
                <a:ea typeface="Cambria" panose="02040503050406030204" pitchFamily="18" charset="0"/>
                <a:cs typeface="Cambria" panose="02040503050406030204" pitchFamily="18" charset="0"/>
              </a:rPr>
              <a:t>Members are automatically placed on AFP if their invoice is not paid within 31 days of the invoice date (except for members that are on a payment plan).</a:t>
            </a:r>
            <a:endParaRPr lang="en-US" sz="4800" dirty="0">
              <a:solidFill>
                <a:schemeClr val="tx2"/>
              </a:solidFill>
              <a:effectLst/>
              <a:latin typeface="Gotham Book" pitchFamily="50" charset="0"/>
              <a:ea typeface="Calibri" panose="020F0502020204030204" pitchFamily="34" charset="0"/>
            </a:endParaRPr>
          </a:p>
          <a:p>
            <a:pPr marL="0" marR="0">
              <a:lnSpc>
                <a:spcPct val="115000"/>
              </a:lnSpc>
              <a:spcAft>
                <a:spcPts val="1000"/>
              </a:spcAft>
            </a:pPr>
            <a:endParaRPr lang="en-US" sz="4800" dirty="0">
              <a:solidFill>
                <a:schemeClr val="tx2"/>
              </a:solidFill>
              <a:effectLst/>
              <a:latin typeface="Gotham Book" pitchFamily="50" charset="0"/>
              <a:ea typeface="Cambria" panose="02040503050406030204" pitchFamily="18" charset="0"/>
              <a:cs typeface="Cambria" panose="02040503050406030204" pitchFamily="18" charset="0"/>
            </a:endParaRPr>
          </a:p>
          <a:p>
            <a:pPr marL="0" marR="0">
              <a:lnSpc>
                <a:spcPct val="115000"/>
              </a:lnSpc>
              <a:spcAft>
                <a:spcPts val="1000"/>
              </a:spcAft>
            </a:pPr>
            <a:r>
              <a:rPr lang="en-US" sz="4800" dirty="0">
                <a:solidFill>
                  <a:schemeClr val="tx2"/>
                </a:solidFill>
                <a:effectLst/>
                <a:latin typeface="Gotham Book" pitchFamily="50" charset="0"/>
                <a:ea typeface="Cambria" panose="02040503050406030204" pitchFamily="18" charset="0"/>
                <a:cs typeface="Cambria" panose="02040503050406030204" pitchFamily="18" charset="0"/>
              </a:rPr>
              <a:t>Once a member’s outstanding balance reaches $50, they are placed on AFP.</a:t>
            </a:r>
            <a:endParaRPr lang="en-US" sz="4800" dirty="0">
              <a:solidFill>
                <a:schemeClr val="tx2"/>
              </a:solidFill>
              <a:effectLst/>
              <a:latin typeface="Gotham Book" pitchFamily="50" charset="0"/>
              <a:ea typeface="Calibri" panose="020F0502020204030204" pitchFamily="34" charset="0"/>
            </a:endParaRPr>
          </a:p>
          <a:p>
            <a:endParaRPr lang="en-US" sz="6000" dirty="0"/>
          </a:p>
        </p:txBody>
      </p:sp>
    </p:spTree>
    <p:extLst>
      <p:ext uri="{BB962C8B-B14F-4D97-AF65-F5344CB8AC3E}">
        <p14:creationId xmlns:p14="http://schemas.microsoft.com/office/powerpoint/2010/main" val="1807133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2D7A9-3F7D-FB02-A6B2-1CAAF12126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82C534-5A3A-1F50-BA99-37A54DB3BCD2}"/>
              </a:ext>
            </a:extLst>
          </p:cNvPr>
          <p:cNvSpPr txBox="1">
            <a:spLocks noGrp="1"/>
          </p:cNvSpPr>
          <p:nvPr>
            <p:ph type="title"/>
          </p:nvPr>
        </p:nvSpPr>
        <p:spPr/>
        <p:txBody>
          <a:bodyPr/>
          <a:lstStyle/>
          <a:p>
            <a:r>
              <a:rPr lang="en-US" dirty="0"/>
              <a:t>Automatic Financial Probation (AFP)</a:t>
            </a:r>
          </a:p>
        </p:txBody>
      </p:sp>
      <p:sp>
        <p:nvSpPr>
          <p:cNvPr id="3" name="Text Placeholder 2">
            <a:extLst>
              <a:ext uri="{FF2B5EF4-FFF2-40B4-BE49-F238E27FC236}">
                <a16:creationId xmlns:a16="http://schemas.microsoft.com/office/drawing/2014/main" id="{EA0F8022-A942-3344-B578-5C34B3B8357E}"/>
              </a:ext>
            </a:extLst>
          </p:cNvPr>
          <p:cNvSpPr txBox="1">
            <a:spLocks noGrp="1"/>
          </p:cNvSpPr>
          <p:nvPr>
            <p:ph type="body" idx="4294967295"/>
          </p:nvPr>
        </p:nvSpPr>
        <p:spPr>
          <a:xfrm>
            <a:off x="1289048" y="2911477"/>
            <a:ext cx="15964236" cy="5513304"/>
          </a:xfrm>
        </p:spPr>
        <p:txBody>
          <a:bodyPr/>
          <a:lstStyle/>
          <a:p>
            <a:pPr marL="0" marR="0">
              <a:lnSpc>
                <a:spcPct val="115000"/>
              </a:lnSpc>
              <a:spcAft>
                <a:spcPts val="1000"/>
              </a:spcAft>
            </a:pPr>
            <a:r>
              <a:rPr lang="en-US" sz="5400" dirty="0">
                <a:solidFill>
                  <a:schemeClr val="tx2"/>
                </a:solidFill>
                <a:effectLst/>
                <a:latin typeface="Gotham Book" pitchFamily="50" charset="0"/>
                <a:ea typeface="Cambria" panose="02040503050406030204" pitchFamily="18" charset="0"/>
                <a:cs typeface="Cambria" panose="02040503050406030204" pitchFamily="18" charset="0"/>
              </a:rPr>
              <a:t>When a member is placed on AFP, the following consequences are put in place for them:</a:t>
            </a:r>
            <a:endParaRPr lang="en-US" sz="5400" dirty="0">
              <a:solidFill>
                <a:schemeClr val="tx2"/>
              </a:solidFill>
              <a:effectLst/>
              <a:latin typeface="Gotham Book" pitchFamily="50" charset="0"/>
              <a:ea typeface="Calibri" panose="020F0502020204030204" pitchFamily="34" charset="0"/>
            </a:endParaRPr>
          </a:p>
          <a:p>
            <a:pPr marL="1028700" lvl="1" indent="-342900">
              <a:lnSpc>
                <a:spcPct val="115000"/>
              </a:lnSpc>
              <a:buFont typeface="Symbol" panose="05050102010706020507" pitchFamily="18" charset="2"/>
              <a:buChar char=""/>
            </a:pPr>
            <a:r>
              <a:rPr lang="en-US" sz="4200" dirty="0">
                <a:solidFill>
                  <a:schemeClr val="tx2"/>
                </a:solidFill>
                <a:latin typeface="Gotham Book"/>
                <a:ea typeface="Cambria"/>
                <a:cs typeface="Cambria" panose="02040503050406030204" pitchFamily="18" charset="0"/>
              </a:rPr>
              <a:t> </a:t>
            </a:r>
            <a:r>
              <a:rPr lang="en-US" sz="4200" dirty="0">
                <a:solidFill>
                  <a:schemeClr val="tx2"/>
                </a:solidFill>
                <a:effectLst/>
                <a:latin typeface="Gotham Book"/>
                <a:ea typeface="Cambria"/>
                <a:cs typeface="Cambria" panose="02040503050406030204" pitchFamily="18" charset="0"/>
              </a:rPr>
              <a:t>Loss of social privileges</a:t>
            </a:r>
            <a:endParaRPr lang="en-US" sz="4200" dirty="0">
              <a:solidFill>
                <a:schemeClr val="tx2"/>
              </a:solidFill>
              <a:effectLst/>
              <a:latin typeface="Gotham Book"/>
              <a:ea typeface="Cambria"/>
            </a:endParaRPr>
          </a:p>
          <a:p>
            <a:pPr marL="1028700" lvl="1" indent="-342900">
              <a:lnSpc>
                <a:spcPct val="115000"/>
              </a:lnSpc>
              <a:buFont typeface="Symbol" panose="05050102010706020507" pitchFamily="18" charset="2"/>
              <a:buChar char=""/>
            </a:pPr>
            <a:r>
              <a:rPr lang="en-US" sz="4200" dirty="0">
                <a:solidFill>
                  <a:schemeClr val="tx2"/>
                </a:solidFill>
                <a:latin typeface="Gotham Book"/>
                <a:ea typeface="Cambria"/>
                <a:cs typeface="Cambria" panose="02040503050406030204" pitchFamily="18" charset="0"/>
              </a:rPr>
              <a:t> </a:t>
            </a:r>
            <a:r>
              <a:rPr lang="en-US" sz="4200" dirty="0">
                <a:solidFill>
                  <a:schemeClr val="tx2"/>
                </a:solidFill>
                <a:effectLst/>
                <a:latin typeface="Gotham Book"/>
                <a:ea typeface="Cambria"/>
                <a:cs typeface="Cambria" panose="02040503050406030204" pitchFamily="18" charset="0"/>
              </a:rPr>
              <a:t>No voice, no vote</a:t>
            </a:r>
            <a:endParaRPr lang="en-US" sz="4200" dirty="0">
              <a:solidFill>
                <a:schemeClr val="tx2"/>
              </a:solidFill>
              <a:effectLst/>
              <a:latin typeface="Gotham Book"/>
              <a:ea typeface="Cambria"/>
            </a:endParaRPr>
          </a:p>
          <a:p>
            <a:pPr marL="1028700" lvl="1" indent="-342900">
              <a:lnSpc>
                <a:spcPct val="115000"/>
              </a:lnSpc>
              <a:spcAft>
                <a:spcPts val="1000"/>
              </a:spcAft>
              <a:buFont typeface="Symbol" panose="05050102010706020507" pitchFamily="18" charset="2"/>
              <a:buChar char=""/>
            </a:pPr>
            <a:r>
              <a:rPr lang="en-US" sz="4200" dirty="0">
                <a:solidFill>
                  <a:schemeClr val="tx2"/>
                </a:solidFill>
                <a:latin typeface="Gotham Book"/>
                <a:ea typeface="Cambria"/>
                <a:cs typeface="Cambria" panose="02040503050406030204" pitchFamily="18" charset="0"/>
              </a:rPr>
              <a:t> </a:t>
            </a:r>
            <a:r>
              <a:rPr lang="en-US" sz="4200" dirty="0">
                <a:solidFill>
                  <a:schemeClr val="tx2"/>
                </a:solidFill>
                <a:effectLst/>
                <a:latin typeface="Gotham Book"/>
                <a:ea typeface="Cambria"/>
                <a:cs typeface="Cambria" panose="02040503050406030204" pitchFamily="18" charset="0"/>
              </a:rPr>
              <a:t>Loss of officer position if applicable</a:t>
            </a:r>
            <a:endParaRPr lang="en-US" sz="4200" dirty="0">
              <a:solidFill>
                <a:schemeClr val="tx2"/>
              </a:solidFill>
              <a:effectLst/>
              <a:latin typeface="Gotham Book"/>
              <a:ea typeface="Cambria"/>
            </a:endParaRPr>
          </a:p>
          <a:p>
            <a:endParaRPr lang="en-US" sz="6000" dirty="0"/>
          </a:p>
        </p:txBody>
      </p:sp>
    </p:spTree>
    <p:extLst>
      <p:ext uri="{BB962C8B-B14F-4D97-AF65-F5344CB8AC3E}">
        <p14:creationId xmlns:p14="http://schemas.microsoft.com/office/powerpoint/2010/main" val="1645628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74A5-2BD0-BA56-102E-58E4358C1BF2}"/>
              </a:ext>
            </a:extLst>
          </p:cNvPr>
          <p:cNvSpPr txBox="1">
            <a:spLocks noGrp="1"/>
          </p:cNvSpPr>
          <p:nvPr>
            <p:ph type="title"/>
          </p:nvPr>
        </p:nvSpPr>
        <p:spPr/>
        <p:txBody>
          <a:bodyPr/>
          <a:lstStyle/>
          <a:p>
            <a:r>
              <a:rPr lang="en-US" dirty="0"/>
              <a:t>Invoicing Timeline</a:t>
            </a:r>
          </a:p>
        </p:txBody>
      </p:sp>
      <p:sp>
        <p:nvSpPr>
          <p:cNvPr id="3" name="Text Placeholder 2">
            <a:extLst>
              <a:ext uri="{FF2B5EF4-FFF2-40B4-BE49-F238E27FC236}">
                <a16:creationId xmlns:a16="http://schemas.microsoft.com/office/drawing/2014/main" id="{B84CC5BC-7177-9065-4155-46A5C8A58069}"/>
              </a:ext>
            </a:extLst>
          </p:cNvPr>
          <p:cNvSpPr txBox="1">
            <a:spLocks noGrp="1"/>
          </p:cNvSpPr>
          <p:nvPr>
            <p:ph type="body" idx="4294967295"/>
          </p:nvPr>
        </p:nvSpPr>
        <p:spPr>
          <a:xfrm>
            <a:off x="1289048" y="2911477"/>
            <a:ext cx="14412164" cy="4616648"/>
          </a:xfrm>
        </p:spPr>
        <p:txBody>
          <a:bodyPr/>
          <a:lstStyle/>
          <a:p>
            <a:pPr marL="571500" indent="-571500">
              <a:buFont typeface="Arial" panose="020B0604020202020204" pitchFamily="34" charset="0"/>
              <a:buChar char="•"/>
            </a:pPr>
            <a:r>
              <a:rPr lang="en-US" sz="6000" dirty="0">
                <a:solidFill>
                  <a:schemeClr val="tx2"/>
                </a:solidFill>
              </a:rPr>
              <a:t>August 1 – Member is invoiced</a:t>
            </a:r>
          </a:p>
          <a:p>
            <a:pPr marL="571500" indent="-571500">
              <a:buFont typeface="Arial" panose="020B0604020202020204" pitchFamily="34" charset="0"/>
              <a:buChar char="•"/>
            </a:pPr>
            <a:r>
              <a:rPr lang="en-US" sz="6000" dirty="0">
                <a:solidFill>
                  <a:schemeClr val="tx2"/>
                </a:solidFill>
              </a:rPr>
              <a:t>August 30 – Invoice is due</a:t>
            </a:r>
          </a:p>
          <a:p>
            <a:pPr marL="571500" indent="-571500">
              <a:buFont typeface="Arial" panose="020B0604020202020204" pitchFamily="34" charset="0"/>
              <a:buChar char="•"/>
            </a:pPr>
            <a:r>
              <a:rPr lang="en-US" sz="6000" dirty="0">
                <a:solidFill>
                  <a:schemeClr val="tx2"/>
                </a:solidFill>
              </a:rPr>
              <a:t>August 31 – Invoice is past due, member placed on AFP, Late Fee of $35 issued (for balances over $50)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pic>
        <p:nvPicPr>
          <p:cNvPr id="6" name="Picture Placeholder 5" descr="A group of women standing in front of a building&#10;&#10;Description automatically generated">
            <a:extLst>
              <a:ext uri="{FF2B5EF4-FFF2-40B4-BE49-F238E27FC236}">
                <a16:creationId xmlns:a16="http://schemas.microsoft.com/office/drawing/2014/main" id="{8B9B1F8B-212B-C34B-2E0D-F250D4EE43C5}"/>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l="20181" r="20181"/>
          <a:stretch>
            <a:fillRect/>
          </a:stretch>
        </p:blipFill>
        <p:spPr>
          <a:xfrm>
            <a:off x="15614650" y="-3175"/>
            <a:ext cx="4489450" cy="11291888"/>
          </a:xfrm>
        </p:spPr>
      </p:pic>
      <p:sp>
        <p:nvSpPr>
          <p:cNvPr id="3" name="Title 7">
            <a:extLst>
              <a:ext uri="{FF2B5EF4-FFF2-40B4-BE49-F238E27FC236}">
                <a16:creationId xmlns:a16="http://schemas.microsoft.com/office/drawing/2014/main" id="{87DF2410-0B99-BF71-6CCA-B129C28B8608}"/>
              </a:ext>
            </a:extLst>
          </p:cNvPr>
          <p:cNvSpPr txBox="1">
            <a:spLocks noGrp="1"/>
          </p:cNvSpPr>
          <p:nvPr>
            <p:ph type="title"/>
          </p:nvPr>
        </p:nvSpPr>
        <p:spPr/>
        <p:txBody>
          <a:bodyPr/>
          <a:lstStyle/>
          <a:p>
            <a:r>
              <a:rPr lang="en-US" dirty="0"/>
              <a:t>Monthly Tasks</a:t>
            </a:r>
          </a:p>
        </p:txBody>
      </p:sp>
      <p:sp>
        <p:nvSpPr>
          <p:cNvPr id="4" name="Text Placeholder 8">
            <a:extLst>
              <a:ext uri="{FF2B5EF4-FFF2-40B4-BE49-F238E27FC236}">
                <a16:creationId xmlns:a16="http://schemas.microsoft.com/office/drawing/2014/main" id="{D79D4624-D997-B3BE-2099-8D0D1C68A42A}"/>
              </a:ext>
            </a:extLst>
          </p:cNvPr>
          <p:cNvSpPr txBox="1">
            <a:spLocks noGrp="1"/>
          </p:cNvSpPr>
          <p:nvPr>
            <p:ph type="body" idx="4294967295"/>
          </p:nvPr>
        </p:nvSpPr>
        <p:spPr>
          <a:xfrm>
            <a:off x="1289047" y="2883231"/>
            <a:ext cx="13563596" cy="5570756"/>
          </a:xfrm>
        </p:spPr>
        <p:txBody>
          <a:bodyPr/>
          <a:lstStyle/>
          <a:p>
            <a:pPr marL="342900" marR="0" lvl="0" indent="-342900">
              <a:lnSpc>
                <a:spcPct val="115000"/>
              </a:lnSpc>
              <a:spcAft>
                <a:spcPts val="1000"/>
              </a:spcAft>
              <a:buSzPts val="1000"/>
              <a:buFont typeface="Symbol" panose="05050102010706020507" pitchFamily="18" charset="2"/>
              <a:buChar char=""/>
              <a:tabLst>
                <a:tab pos="457200" algn="l"/>
              </a:tabLst>
            </a:pPr>
            <a:r>
              <a:rPr lang="en-US" sz="2400" b="1" dirty="0">
                <a:solidFill>
                  <a:schemeClr val="tx2"/>
                </a:solidFill>
                <a:effectLst/>
                <a:latin typeface="Gotham Book" pitchFamily="50" charset="0"/>
                <a:ea typeface="Cambria" panose="02040503050406030204" pitchFamily="18" charset="0"/>
                <a:cs typeface="Cambria" panose="02040503050406030204" pitchFamily="18" charset="0"/>
              </a:rPr>
              <a:t>1</a:t>
            </a:r>
            <a:r>
              <a:rPr lang="en-US" sz="2400" b="1" baseline="30000" dirty="0">
                <a:solidFill>
                  <a:schemeClr val="tx2"/>
                </a:solidFill>
                <a:effectLst/>
                <a:latin typeface="Gotham Book" pitchFamily="50" charset="0"/>
                <a:ea typeface="Cambria" panose="02040503050406030204" pitchFamily="18" charset="0"/>
                <a:cs typeface="Cambria" panose="02040503050406030204" pitchFamily="18" charset="0"/>
              </a:rPr>
              <a:t>st</a:t>
            </a:r>
            <a:r>
              <a:rPr lang="en-US" sz="2400" b="1" dirty="0">
                <a:solidFill>
                  <a:schemeClr val="tx2"/>
                </a:solidFill>
                <a:effectLst/>
                <a:latin typeface="Gotham Book" pitchFamily="50" charset="0"/>
                <a:ea typeface="Cambria" panose="02040503050406030204" pitchFamily="18" charset="0"/>
                <a:cs typeface="Cambria" panose="02040503050406030204" pitchFamily="18" charset="0"/>
              </a:rPr>
              <a:t> of each month: </a:t>
            </a:r>
            <a:r>
              <a:rPr lang="en-US" sz="2400" dirty="0">
                <a:solidFill>
                  <a:schemeClr val="tx2"/>
                </a:solidFill>
                <a:effectLst/>
                <a:latin typeface="Gotham Book" pitchFamily="50" charset="0"/>
                <a:ea typeface="Cambria" panose="02040503050406030204" pitchFamily="18" charset="0"/>
                <a:cs typeface="Cambria" panose="02040503050406030204" pitchFamily="18" charset="0"/>
              </a:rPr>
              <a:t>In BetaBase, view and review the “All Members on AFP” roster.</a:t>
            </a:r>
            <a:endParaRPr lang="en-US" sz="2400" dirty="0">
              <a:solidFill>
                <a:schemeClr val="tx2"/>
              </a:solidFill>
              <a:effectLst/>
              <a:latin typeface="Gotham Book" pitchFamily="50" charset="0"/>
              <a:ea typeface="Calibri" panose="020F0502020204030204" pitchFamily="34" charset="0"/>
            </a:endParaRPr>
          </a:p>
          <a:p>
            <a:pPr marL="742950" marR="0" lvl="1" indent="-285750">
              <a:lnSpc>
                <a:spcPct val="115000"/>
              </a:lnSpc>
              <a:spcAft>
                <a:spcPts val="1000"/>
              </a:spcAft>
              <a:buSzPts val="1000"/>
              <a:buFont typeface="Courier New" panose="02070309020205020404" pitchFamily="49" charset="0"/>
              <a:buChar char="o"/>
              <a:tabLst>
                <a:tab pos="914400" algn="l"/>
              </a:tabLst>
            </a:pPr>
            <a:r>
              <a:rPr lang="en-US" dirty="0">
                <a:solidFill>
                  <a:schemeClr val="tx2"/>
                </a:solidFill>
                <a:effectLst/>
                <a:latin typeface="Gotham Book" pitchFamily="50" charset="0"/>
                <a:ea typeface="Cambria" panose="02040503050406030204" pitchFamily="18" charset="0"/>
                <a:cs typeface="Cambria" panose="02040503050406030204" pitchFamily="18" charset="0"/>
              </a:rPr>
              <a:t>Continue following the process outlined in the Member Finance Guide when notifying members they are on Automatic Financial Probation (AFP).</a:t>
            </a:r>
            <a:endParaRPr lang="en-US" dirty="0">
              <a:solidFill>
                <a:schemeClr val="tx2"/>
              </a:solidFill>
              <a:effectLst/>
              <a:latin typeface="Gotham Book" pitchFamily="50" charset="0"/>
              <a:ea typeface="Calibri" panose="020F0502020204030204" pitchFamily="34" charset="0"/>
              <a:cs typeface="Times New Roman" panose="02020603050405020304" pitchFamily="18" charset="0"/>
            </a:endParaRPr>
          </a:p>
          <a:p>
            <a:pPr marL="914400" marR="0">
              <a:lnSpc>
                <a:spcPct val="115000"/>
              </a:lnSpc>
              <a:spcAft>
                <a:spcPts val="1000"/>
              </a:spcAft>
            </a:pPr>
            <a:endParaRPr lang="en-US" sz="2400" dirty="0">
              <a:solidFill>
                <a:schemeClr val="tx2"/>
              </a:solidFill>
              <a:effectLst/>
              <a:latin typeface="Gotham Book" pitchFamily="50" charset="0"/>
              <a:ea typeface="Calibri" panose="020F0502020204030204" pitchFamily="34" charset="0"/>
            </a:endParaRPr>
          </a:p>
          <a:p>
            <a:pPr marL="342900" marR="0" lvl="0" indent="-342900">
              <a:lnSpc>
                <a:spcPct val="115000"/>
              </a:lnSpc>
              <a:spcAft>
                <a:spcPts val="1000"/>
              </a:spcAft>
              <a:buSzPts val="1000"/>
              <a:buFont typeface="Symbol" panose="05050102010706020507" pitchFamily="18" charset="2"/>
              <a:buChar char=""/>
              <a:tabLst>
                <a:tab pos="457200" algn="l"/>
              </a:tabLst>
            </a:pPr>
            <a:r>
              <a:rPr lang="en-US" sz="2400" b="1" dirty="0">
                <a:solidFill>
                  <a:schemeClr val="tx2"/>
                </a:solidFill>
                <a:effectLst/>
                <a:latin typeface="Gotham Book" pitchFamily="50" charset="0"/>
                <a:ea typeface="Cambria" panose="02040503050406030204" pitchFamily="18" charset="0"/>
                <a:cs typeface="Cambria" panose="02040503050406030204" pitchFamily="18" charset="0"/>
              </a:rPr>
              <a:t>10</a:t>
            </a:r>
            <a:r>
              <a:rPr lang="en-US" sz="2400" b="1" baseline="30000" dirty="0">
                <a:solidFill>
                  <a:schemeClr val="tx2"/>
                </a:solidFill>
                <a:effectLst/>
                <a:latin typeface="Gotham Book" pitchFamily="50" charset="0"/>
                <a:ea typeface="Cambria" panose="02040503050406030204" pitchFamily="18" charset="0"/>
                <a:cs typeface="Cambria" panose="02040503050406030204" pitchFamily="18" charset="0"/>
              </a:rPr>
              <a:t>th</a:t>
            </a:r>
            <a:r>
              <a:rPr lang="en-US" sz="2400" b="1" dirty="0">
                <a:solidFill>
                  <a:schemeClr val="tx2"/>
                </a:solidFill>
                <a:effectLst/>
                <a:latin typeface="Gotham Book" pitchFamily="50" charset="0"/>
                <a:ea typeface="Cambria" panose="02040503050406030204" pitchFamily="18" charset="0"/>
                <a:cs typeface="Cambria" panose="02040503050406030204" pitchFamily="18" charset="0"/>
              </a:rPr>
              <a:t> of each month: </a:t>
            </a:r>
            <a:r>
              <a:rPr lang="en-US" sz="2400" dirty="0">
                <a:solidFill>
                  <a:schemeClr val="tx2"/>
                </a:solidFill>
                <a:effectLst/>
                <a:latin typeface="Gotham Book" pitchFamily="50" charset="0"/>
                <a:ea typeface="Cambria" panose="02040503050406030204" pitchFamily="18" charset="0"/>
                <a:cs typeface="Cambria" panose="02040503050406030204" pitchFamily="18" charset="0"/>
              </a:rPr>
              <a:t>Refer to the “All Members on AFP” roster and take note of any members who have AFPs expiring in the following month. As a reminder, an expired AFP results in a member being financially dismissed.</a:t>
            </a:r>
            <a:endParaRPr lang="en-US" sz="2400" dirty="0">
              <a:solidFill>
                <a:schemeClr val="tx2"/>
              </a:solidFill>
              <a:effectLst/>
              <a:latin typeface="Gotham Book" pitchFamily="50" charset="0"/>
              <a:ea typeface="Calibri" panose="020F0502020204030204" pitchFamily="34" charset="0"/>
            </a:endParaRPr>
          </a:p>
          <a:p>
            <a:pPr marL="742950" marR="0" lvl="1" indent="-285750">
              <a:lnSpc>
                <a:spcPct val="115000"/>
              </a:lnSpc>
              <a:spcAft>
                <a:spcPts val="1000"/>
              </a:spcAft>
              <a:buSzPts val="1000"/>
              <a:buFont typeface="Courier New" panose="02070309020205020404" pitchFamily="49" charset="0"/>
              <a:buChar char="o"/>
              <a:tabLst>
                <a:tab pos="914400" algn="l"/>
              </a:tabLst>
            </a:pPr>
            <a:r>
              <a:rPr lang="en-US" dirty="0">
                <a:solidFill>
                  <a:schemeClr val="tx2"/>
                </a:solidFill>
                <a:effectLst/>
                <a:latin typeface="Gotham Book"/>
                <a:ea typeface="Cambria"/>
                <a:cs typeface="Cambria" panose="02040503050406030204" pitchFamily="18" charset="0"/>
              </a:rPr>
              <a:t>If you notice a member on this list who should not be financially dismissed, please email the Chapter Services Coordinator </a:t>
            </a:r>
            <a:r>
              <a:rPr lang="en-US" b="1" dirty="0">
                <a:solidFill>
                  <a:schemeClr val="tx2"/>
                </a:solidFill>
                <a:effectLst/>
                <a:latin typeface="Gotham Book"/>
                <a:ea typeface="Cambria"/>
                <a:cs typeface="Cambria" panose="02040503050406030204" pitchFamily="18" charset="0"/>
              </a:rPr>
              <a:t>before the 15</a:t>
            </a:r>
            <a:r>
              <a:rPr lang="en-US" b="1" baseline="30000" dirty="0">
                <a:solidFill>
                  <a:schemeClr val="tx2"/>
                </a:solidFill>
                <a:effectLst/>
                <a:latin typeface="Gotham Book"/>
                <a:ea typeface="Cambria"/>
                <a:cs typeface="Cambria" panose="02040503050406030204" pitchFamily="18" charset="0"/>
              </a:rPr>
              <a:t>th</a:t>
            </a:r>
            <a:r>
              <a:rPr lang="en-US" b="1" dirty="0">
                <a:solidFill>
                  <a:schemeClr val="tx2"/>
                </a:solidFill>
                <a:effectLst/>
                <a:latin typeface="Gotham Book"/>
                <a:ea typeface="Cambria"/>
                <a:cs typeface="Cambria" panose="02040503050406030204" pitchFamily="18" charset="0"/>
              </a:rPr>
              <a:t> of each month. </a:t>
            </a:r>
            <a:r>
              <a:rPr lang="en-US" dirty="0">
                <a:solidFill>
                  <a:schemeClr val="tx2"/>
                </a:solidFill>
                <a:effectLst/>
                <a:latin typeface="Gotham Book"/>
                <a:ea typeface="Cambria"/>
                <a:cs typeface="Cambria" panose="02040503050406030204" pitchFamily="18" charset="0"/>
              </a:rPr>
              <a:t>(Reminder: </a:t>
            </a:r>
            <a:r>
              <a:rPr lang="en-US" dirty="0">
                <a:solidFill>
                  <a:schemeClr val="tx2"/>
                </a:solidFill>
                <a:latin typeface="Gotham Book"/>
                <a:ea typeface="Cambria"/>
                <a:cs typeface="Cambria" panose="02040503050406030204" pitchFamily="18" charset="0"/>
              </a:rPr>
              <a:t>the</a:t>
            </a:r>
            <a:r>
              <a:rPr lang="en-US" dirty="0">
                <a:solidFill>
                  <a:schemeClr val="tx2"/>
                </a:solidFill>
                <a:effectLst/>
                <a:latin typeface="Gotham Book"/>
                <a:ea typeface="Cambria"/>
                <a:cs typeface="Cambria" panose="02040503050406030204" pitchFamily="18" charset="0"/>
              </a:rPr>
              <a:t> chapter will be charged $100 for each member who is incorrectly financially dismissed due to chapter error.) </a:t>
            </a:r>
            <a:endParaRPr lang="en-US" dirty="0">
              <a:solidFill>
                <a:schemeClr val="tx2"/>
              </a:solidFill>
              <a:effectLst/>
              <a:latin typeface="Gotham Book"/>
              <a:ea typeface="Cambria"/>
              <a:cs typeface="Times New Roman" panose="02020603050405020304" pitchFamily="18" charset="0"/>
            </a:endParaRP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49907-E064-A487-DBE5-882FE4435C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13E8A-C287-7E86-69BC-85DB3D60D389}"/>
              </a:ext>
            </a:extLst>
          </p:cNvPr>
          <p:cNvSpPr txBox="1">
            <a:spLocks noGrp="1"/>
          </p:cNvSpPr>
          <p:nvPr>
            <p:ph type="title"/>
          </p:nvPr>
        </p:nvSpPr>
        <p:spPr/>
        <p:txBody>
          <a:bodyPr/>
          <a:lstStyle/>
          <a:p>
            <a:r>
              <a:rPr lang="en-US" dirty="0"/>
              <a:t>Automatic Financial Dismissal (AFD)</a:t>
            </a:r>
          </a:p>
        </p:txBody>
      </p:sp>
      <p:sp>
        <p:nvSpPr>
          <p:cNvPr id="3" name="Text Placeholder 2">
            <a:extLst>
              <a:ext uri="{FF2B5EF4-FFF2-40B4-BE49-F238E27FC236}">
                <a16:creationId xmlns:a16="http://schemas.microsoft.com/office/drawing/2014/main" id="{2D62DFA5-2DAC-4E74-3E05-136A26A8B459}"/>
              </a:ext>
            </a:extLst>
          </p:cNvPr>
          <p:cNvSpPr txBox="1">
            <a:spLocks noGrp="1"/>
          </p:cNvSpPr>
          <p:nvPr>
            <p:ph type="body" idx="4294967295"/>
          </p:nvPr>
        </p:nvSpPr>
        <p:spPr>
          <a:xfrm>
            <a:off x="1289048" y="2911477"/>
            <a:ext cx="15964236" cy="4062651"/>
          </a:xfrm>
        </p:spPr>
        <p:txBody>
          <a:bodyPr/>
          <a:lstStyle/>
          <a:p>
            <a:pPr marL="571500" indent="-571500">
              <a:buFont typeface="Arial" panose="020B0604020202020204" pitchFamily="34" charset="0"/>
              <a:buChar char="•"/>
            </a:pPr>
            <a:r>
              <a:rPr lang="en-US" sz="4400" dirty="0">
                <a:solidFill>
                  <a:srgbClr val="000000"/>
                </a:solidFill>
                <a:effectLst/>
                <a:latin typeface="Gotham Book" pitchFamily="50" charset="0"/>
                <a:ea typeface="Cambria" panose="02040503050406030204" pitchFamily="18" charset="0"/>
                <a:cs typeface="Cambria" panose="02040503050406030204" pitchFamily="18" charset="0"/>
              </a:rPr>
              <a:t>After a member has been on AFP for six (6) months, they will be automatically dismissed from Pi Beta Phi.</a:t>
            </a:r>
          </a:p>
          <a:p>
            <a:endParaRPr lang="en-US" sz="4400" dirty="0">
              <a:solidFill>
                <a:srgbClr val="000000"/>
              </a:solidFill>
              <a:effectLst/>
              <a:latin typeface="Gotham Book" pitchFamily="50" charset="0"/>
              <a:ea typeface="Cambria" panose="02040503050406030204" pitchFamily="18" charset="0"/>
              <a:cs typeface="Cambria" panose="02040503050406030204" pitchFamily="18" charset="0"/>
            </a:endParaRPr>
          </a:p>
          <a:p>
            <a:pPr marL="571500" indent="-571500">
              <a:buFont typeface="Arial" panose="020B0604020202020204" pitchFamily="34" charset="0"/>
              <a:buChar char="•"/>
            </a:pPr>
            <a:r>
              <a:rPr lang="en-US" sz="4400" dirty="0">
                <a:solidFill>
                  <a:srgbClr val="000000"/>
                </a:solidFill>
                <a:effectLst/>
                <a:latin typeface="Gotham Book" pitchFamily="50" charset="0"/>
                <a:ea typeface="Cambria" panose="02040503050406030204" pitchFamily="18" charset="0"/>
                <a:cs typeface="Cambria" panose="02040503050406030204" pitchFamily="18" charset="0"/>
              </a:rPr>
              <a:t>This procedure happens automatically via BetaBase.  Notice of AFD will be sent via email to the member on the 15</a:t>
            </a:r>
            <a:r>
              <a:rPr lang="en-US" sz="4400" baseline="30000" dirty="0">
                <a:solidFill>
                  <a:srgbClr val="000000"/>
                </a:solidFill>
                <a:effectLst/>
                <a:latin typeface="Gotham Book" pitchFamily="50" charset="0"/>
                <a:ea typeface="Cambria" panose="02040503050406030204" pitchFamily="18" charset="0"/>
                <a:cs typeface="Cambria" panose="02040503050406030204" pitchFamily="18" charset="0"/>
              </a:rPr>
              <a:t>th</a:t>
            </a:r>
            <a:r>
              <a:rPr lang="en-US" sz="4400" dirty="0">
                <a:solidFill>
                  <a:srgbClr val="000000"/>
                </a:solidFill>
                <a:effectLst/>
                <a:latin typeface="Gotham Book" pitchFamily="50" charset="0"/>
                <a:ea typeface="Cambria" panose="02040503050406030204" pitchFamily="18" charset="0"/>
                <a:cs typeface="Cambria" panose="02040503050406030204" pitchFamily="18" charset="0"/>
              </a:rPr>
              <a:t> of the previous month before their dismissal. </a:t>
            </a:r>
            <a:endParaRPr lang="en-US" sz="4400" dirty="0">
              <a:latin typeface="Gotham Book" pitchFamily="50" charset="0"/>
            </a:endParaRPr>
          </a:p>
        </p:txBody>
      </p:sp>
    </p:spTree>
    <p:extLst>
      <p:ext uri="{BB962C8B-B14F-4D97-AF65-F5344CB8AC3E}">
        <p14:creationId xmlns:p14="http://schemas.microsoft.com/office/powerpoint/2010/main" val="4235837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54828-410C-B66E-2E5E-EF61ACDA8E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29F23-1BAB-7380-FB4C-84B9CFC2D874}"/>
              </a:ext>
            </a:extLst>
          </p:cNvPr>
          <p:cNvSpPr txBox="1">
            <a:spLocks noGrp="1"/>
          </p:cNvSpPr>
          <p:nvPr>
            <p:ph type="title"/>
          </p:nvPr>
        </p:nvSpPr>
        <p:spPr/>
        <p:txBody>
          <a:bodyPr/>
          <a:lstStyle/>
          <a:p>
            <a:r>
              <a:rPr lang="en-US" dirty="0"/>
              <a:t>Per the Constitution &amp; Statutes</a:t>
            </a:r>
          </a:p>
        </p:txBody>
      </p:sp>
      <p:sp>
        <p:nvSpPr>
          <p:cNvPr id="3" name="Text Placeholder 2">
            <a:extLst>
              <a:ext uri="{FF2B5EF4-FFF2-40B4-BE49-F238E27FC236}">
                <a16:creationId xmlns:a16="http://schemas.microsoft.com/office/drawing/2014/main" id="{7F889FE7-8171-D684-DFAF-DF7035657EB1}"/>
              </a:ext>
            </a:extLst>
          </p:cNvPr>
          <p:cNvSpPr txBox="1">
            <a:spLocks noGrp="1"/>
          </p:cNvSpPr>
          <p:nvPr>
            <p:ph type="body" idx="4294967295"/>
          </p:nvPr>
        </p:nvSpPr>
        <p:spPr>
          <a:xfrm>
            <a:off x="1822444" y="2883231"/>
            <a:ext cx="17441229" cy="5725670"/>
          </a:xfrm>
        </p:spPr>
        <p:txBody>
          <a:bodyPr/>
          <a:lstStyle/>
          <a:p>
            <a:pPr>
              <a:lnSpc>
                <a:spcPct val="115000"/>
              </a:lnSpc>
              <a:spcAft>
                <a:spcPts val="1000"/>
              </a:spcAft>
            </a:pPr>
            <a:r>
              <a:rPr lang="en-US" sz="3200" b="1" dirty="0">
                <a:solidFill>
                  <a:schemeClr val="tx2"/>
                </a:solidFill>
                <a:effectLst/>
                <a:latin typeface="Gotham Book"/>
                <a:ea typeface="Cambria"/>
                <a:cs typeface="Cambria" panose="02040503050406030204" pitchFamily="18" charset="0"/>
              </a:rPr>
              <a:t>Section 20. </a:t>
            </a:r>
            <a:r>
              <a:rPr lang="en-US" sz="3200" b="1" i="1" dirty="0">
                <a:solidFill>
                  <a:schemeClr val="tx2"/>
                </a:solidFill>
                <a:effectLst/>
                <a:latin typeface="Gotham Book"/>
                <a:ea typeface="Cambria"/>
                <a:cs typeface="Cambria" panose="02040503050406030204" pitchFamily="18" charset="0"/>
              </a:rPr>
              <a:t>Reinstatement. </a:t>
            </a:r>
            <a:r>
              <a:rPr lang="en-US" sz="3200" dirty="0">
                <a:solidFill>
                  <a:schemeClr val="tx2"/>
                </a:solidFill>
                <a:effectLst/>
                <a:latin typeface="Gotham Book"/>
                <a:ea typeface="Cambria"/>
                <a:cs typeface="Cambria" panose="02040503050406030204" pitchFamily="18" charset="0"/>
              </a:rPr>
              <a:t>A </a:t>
            </a:r>
            <a:r>
              <a:rPr lang="en-US" sz="3200" dirty="0">
                <a:solidFill>
                  <a:schemeClr val="tx2"/>
                </a:solidFill>
                <a:latin typeface="Gotham Book"/>
                <a:ea typeface="Cambria"/>
                <a:cs typeface="Cambria" panose="02040503050406030204" pitchFamily="18" charset="0"/>
              </a:rPr>
              <a:t>member </a:t>
            </a:r>
            <a:r>
              <a:rPr lang="en-US" sz="3200" dirty="0">
                <a:solidFill>
                  <a:schemeClr val="tx2"/>
                </a:solidFill>
                <a:effectLst/>
                <a:latin typeface="Gotham Book"/>
                <a:ea typeface="Cambria"/>
                <a:cs typeface="Cambria" panose="02040503050406030204" pitchFamily="18" charset="0"/>
              </a:rPr>
              <a:t>may be initiated into Pi Beta Phi Fraternity only one time. Resigned or</a:t>
            </a:r>
            <a:r>
              <a:rPr lang="en-US" sz="3200" dirty="0">
                <a:solidFill>
                  <a:schemeClr val="tx2"/>
                </a:solidFill>
                <a:latin typeface="Gotham Book"/>
                <a:ea typeface="Calibri"/>
                <a:cs typeface="Cambria" panose="02040503050406030204" pitchFamily="18" charset="0"/>
              </a:rPr>
              <a:t> </a:t>
            </a:r>
            <a:r>
              <a:rPr lang="en-US" sz="3200" dirty="0">
                <a:solidFill>
                  <a:schemeClr val="tx2"/>
                </a:solidFill>
                <a:effectLst/>
                <a:latin typeface="Gotham Book"/>
                <a:ea typeface="Cambria"/>
                <a:cs typeface="Cambria" panose="02040503050406030204" pitchFamily="18" charset="0"/>
              </a:rPr>
              <a:t>dismissed initiated members may be considered for reinstatement:</a:t>
            </a:r>
            <a:endParaRPr lang="en-US" sz="3200" dirty="0">
              <a:solidFill>
                <a:schemeClr val="tx2"/>
              </a:solidFill>
              <a:effectLst/>
              <a:latin typeface="Gotham Book"/>
              <a:ea typeface="Cambria"/>
            </a:endParaRPr>
          </a:p>
          <a:p>
            <a:pPr marL="0" marR="0">
              <a:lnSpc>
                <a:spcPct val="115000"/>
              </a:lnSpc>
              <a:spcAft>
                <a:spcPts val="1000"/>
              </a:spcAft>
            </a:pPr>
            <a:r>
              <a:rPr lang="en-US" sz="3200" dirty="0">
                <a:solidFill>
                  <a:schemeClr val="tx2"/>
                </a:solidFill>
                <a:effectLst/>
                <a:latin typeface="Gotham Book" pitchFamily="50" charset="0"/>
                <a:ea typeface="Cambria" panose="02040503050406030204" pitchFamily="18" charset="0"/>
                <a:cs typeface="Cambria" panose="02040503050406030204" pitchFamily="18" charset="0"/>
              </a:rPr>
              <a:t>A. Upon payment of any money owed chapter.</a:t>
            </a:r>
            <a:endParaRPr lang="en-US" sz="3200" dirty="0">
              <a:solidFill>
                <a:schemeClr val="tx2"/>
              </a:solidFill>
              <a:effectLst/>
              <a:latin typeface="Gotham Book" pitchFamily="50" charset="0"/>
              <a:ea typeface="Calibri" panose="020F0502020204030204" pitchFamily="34" charset="0"/>
            </a:endParaRPr>
          </a:p>
          <a:p>
            <a:pPr marL="0" marR="0">
              <a:lnSpc>
                <a:spcPct val="115000"/>
              </a:lnSpc>
              <a:spcAft>
                <a:spcPts val="1000"/>
              </a:spcAft>
            </a:pPr>
            <a:r>
              <a:rPr lang="en-US" sz="3200" dirty="0">
                <a:solidFill>
                  <a:schemeClr val="tx2"/>
                </a:solidFill>
                <a:effectLst/>
                <a:latin typeface="Gotham Book" pitchFamily="50" charset="0"/>
                <a:ea typeface="Cambria" panose="02040503050406030204" pitchFamily="18" charset="0"/>
                <a:cs typeface="Cambria" panose="02040503050406030204" pitchFamily="18" charset="0"/>
              </a:rPr>
              <a:t>B. Upon payment of a reinstatement fee as determined by Grand Council. (Currently set at $340)</a:t>
            </a:r>
            <a:endParaRPr lang="en-US" sz="3200" dirty="0">
              <a:solidFill>
                <a:schemeClr val="tx2"/>
              </a:solidFill>
              <a:effectLst/>
              <a:latin typeface="Gotham Book" pitchFamily="50" charset="0"/>
              <a:ea typeface="Calibri" panose="020F0502020204030204" pitchFamily="34" charset="0"/>
            </a:endParaRPr>
          </a:p>
          <a:p>
            <a:pPr marL="0" marR="0">
              <a:lnSpc>
                <a:spcPct val="115000"/>
              </a:lnSpc>
              <a:spcAft>
                <a:spcPts val="1000"/>
              </a:spcAft>
            </a:pPr>
            <a:r>
              <a:rPr lang="en-US" sz="3200" dirty="0">
                <a:solidFill>
                  <a:schemeClr val="tx2"/>
                </a:solidFill>
                <a:effectLst/>
                <a:latin typeface="Gotham Book" pitchFamily="50" charset="0"/>
                <a:ea typeface="Cambria" panose="02040503050406030204" pitchFamily="18" charset="0"/>
                <a:cs typeface="Cambria" panose="02040503050406030204" pitchFamily="18" charset="0"/>
              </a:rPr>
              <a:t>C. Upon completion of a waiting period as determined by Grand Council. (Currently 4 years after dismissal date)</a:t>
            </a:r>
            <a:endParaRPr lang="en-US" sz="3200" dirty="0">
              <a:solidFill>
                <a:schemeClr val="tx2"/>
              </a:solidFill>
              <a:effectLst/>
              <a:latin typeface="Gotham Book" pitchFamily="50" charset="0"/>
              <a:ea typeface="Calibri" panose="020F0502020204030204" pitchFamily="34" charset="0"/>
            </a:endParaRPr>
          </a:p>
          <a:p>
            <a:pPr marL="0" marR="0">
              <a:lnSpc>
                <a:spcPct val="115000"/>
              </a:lnSpc>
              <a:spcAft>
                <a:spcPts val="1000"/>
              </a:spcAft>
            </a:pPr>
            <a:r>
              <a:rPr lang="en-US" sz="3200" dirty="0">
                <a:solidFill>
                  <a:schemeClr val="tx2"/>
                </a:solidFill>
                <a:effectLst/>
                <a:latin typeface="Gotham Book" pitchFamily="50" charset="0"/>
                <a:ea typeface="Cambria" panose="02040503050406030204" pitchFamily="18" charset="0"/>
                <a:cs typeface="Cambria" panose="02040503050406030204" pitchFamily="18" charset="0"/>
              </a:rPr>
              <a:t>D. Upon approval of the Grand Vice President Finance/Housing for those financially dismissed or a majority vote by ballot of Grand Council for all other reinstatements.</a:t>
            </a:r>
            <a:endParaRPr lang="en-US" sz="3200" dirty="0">
              <a:solidFill>
                <a:schemeClr val="tx2"/>
              </a:solidFill>
              <a:effectLst/>
              <a:latin typeface="Gotham Book" pitchFamily="50" charset="0"/>
              <a:ea typeface="Calibri" panose="020F0502020204030204" pitchFamily="34" charset="0"/>
            </a:endParaRPr>
          </a:p>
          <a:p>
            <a:endParaRPr lang="en-US" dirty="0"/>
          </a:p>
        </p:txBody>
      </p:sp>
    </p:spTree>
    <p:extLst>
      <p:ext uri="{BB962C8B-B14F-4D97-AF65-F5344CB8AC3E}">
        <p14:creationId xmlns:p14="http://schemas.microsoft.com/office/powerpoint/2010/main" val="3012545439"/>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72AD3-AB51-82A5-D2B8-7EFD2F046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70A89-DCEE-24CC-66A3-9FEC15B56630}"/>
              </a:ext>
            </a:extLst>
          </p:cNvPr>
          <p:cNvSpPr txBox="1">
            <a:spLocks noGrp="1"/>
          </p:cNvSpPr>
          <p:nvPr>
            <p:ph type="title"/>
          </p:nvPr>
        </p:nvSpPr>
        <p:spPr>
          <a:xfrm>
            <a:off x="3575047" y="5484890"/>
            <a:ext cx="12954003" cy="1354217"/>
          </a:xfrm>
        </p:spPr>
        <p:txBody>
          <a:bodyPr/>
          <a:lstStyle/>
          <a:p>
            <a:r>
              <a:rPr lang="en-US" dirty="0"/>
              <a:t>Budget Management</a:t>
            </a:r>
          </a:p>
        </p:txBody>
      </p:sp>
    </p:spTree>
    <p:extLst>
      <p:ext uri="{BB962C8B-B14F-4D97-AF65-F5344CB8AC3E}">
        <p14:creationId xmlns:p14="http://schemas.microsoft.com/office/powerpoint/2010/main" val="121087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96B77-9B6F-589E-0297-7FAF546141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D57AF4-E5AE-3D8A-876D-02A3D69826AC}"/>
              </a:ext>
            </a:extLst>
          </p:cNvPr>
          <p:cNvSpPr txBox="1">
            <a:spLocks noGrp="1"/>
          </p:cNvSpPr>
          <p:nvPr>
            <p:ph type="title"/>
          </p:nvPr>
        </p:nvSpPr>
        <p:spPr>
          <a:xfrm>
            <a:off x="1169285" y="1310780"/>
            <a:ext cx="17765530" cy="1015660"/>
          </a:xfrm>
        </p:spPr>
        <p:txBody>
          <a:bodyPr/>
          <a:lstStyle/>
          <a:p>
            <a:r>
              <a:rPr lang="en-US" dirty="0"/>
              <a:t>Budget Acknowledgement Form</a:t>
            </a:r>
          </a:p>
        </p:txBody>
      </p:sp>
      <p:pic>
        <p:nvPicPr>
          <p:cNvPr id="5" name="Picture 4" descr="A white paper with text on it&#10;&#10;Description automatically generated">
            <a:extLst>
              <a:ext uri="{FF2B5EF4-FFF2-40B4-BE49-F238E27FC236}">
                <a16:creationId xmlns:a16="http://schemas.microsoft.com/office/drawing/2014/main" id="{520DFD06-63B4-6D03-A0C4-407B140F2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065" y="2326440"/>
            <a:ext cx="8497486" cy="8240275"/>
          </a:xfrm>
          <a:prstGeom prst="rect">
            <a:avLst/>
          </a:prstGeom>
        </p:spPr>
      </p:pic>
    </p:spTree>
    <p:extLst>
      <p:ext uri="{BB962C8B-B14F-4D97-AF65-F5344CB8AC3E}">
        <p14:creationId xmlns:p14="http://schemas.microsoft.com/office/powerpoint/2010/main" val="353553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B1FB4-3334-9D0E-9614-0D68B923774D}"/>
              </a:ext>
            </a:extLst>
          </p:cNvPr>
          <p:cNvSpPr txBox="1">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839304A4-019D-8E43-F16E-32C89B77E1B5}"/>
              </a:ext>
            </a:extLst>
          </p:cNvPr>
          <p:cNvSpPr txBox="1">
            <a:spLocks noGrp="1"/>
          </p:cNvSpPr>
          <p:nvPr>
            <p:ph type="body" idx="4294967295"/>
          </p:nvPr>
        </p:nvSpPr>
        <p:spPr>
          <a:xfrm>
            <a:off x="2406317" y="3352012"/>
            <a:ext cx="15331668" cy="1107996"/>
          </a:xfrm>
        </p:spPr>
        <p:txBody>
          <a:bodyPr/>
          <a:lstStyle/>
          <a:p>
            <a:r>
              <a:rPr lang="en-US" sz="2400" dirty="0"/>
              <a:t>Identify and develop best practices in finance/housing that actively and effectively contribute to the overall financial health of your chapter.</a:t>
            </a:r>
          </a:p>
        </p:txBody>
      </p:sp>
      <p:pic>
        <p:nvPicPr>
          <p:cNvPr id="4" name="Picture 3">
            <a:extLst>
              <a:ext uri="{FF2B5EF4-FFF2-40B4-BE49-F238E27FC236}">
                <a16:creationId xmlns:a16="http://schemas.microsoft.com/office/drawing/2014/main" id="{EE7EA374-D688-3A09-3ED9-6B593D5066A8}"/>
              </a:ext>
            </a:extLst>
          </p:cNvPr>
          <p:cNvPicPr>
            <a:picLocks noChangeAspect="1"/>
          </p:cNvPicPr>
          <p:nvPr/>
        </p:nvPicPr>
        <p:blipFill>
          <a:blip r:embed="rId3"/>
          <a:stretch>
            <a:fillRect/>
          </a:stretch>
        </p:blipFill>
        <p:spPr>
          <a:xfrm>
            <a:off x="1580492" y="3399292"/>
            <a:ext cx="640010" cy="640010"/>
          </a:xfrm>
          <a:prstGeom prst="rect">
            <a:avLst/>
          </a:prstGeom>
        </p:spPr>
      </p:pic>
      <p:pic>
        <p:nvPicPr>
          <p:cNvPr id="6" name="Picture 5">
            <a:extLst>
              <a:ext uri="{FF2B5EF4-FFF2-40B4-BE49-F238E27FC236}">
                <a16:creationId xmlns:a16="http://schemas.microsoft.com/office/drawing/2014/main" id="{5FAC3746-0D72-6FE4-1563-DA88C5DC5419}"/>
              </a:ext>
            </a:extLst>
          </p:cNvPr>
          <p:cNvPicPr>
            <a:picLocks noChangeAspect="1"/>
          </p:cNvPicPr>
          <p:nvPr/>
        </p:nvPicPr>
        <p:blipFill>
          <a:blip r:embed="rId4"/>
          <a:stretch>
            <a:fillRect/>
          </a:stretch>
        </p:blipFill>
        <p:spPr>
          <a:xfrm>
            <a:off x="1580492" y="4787073"/>
            <a:ext cx="640010" cy="640010"/>
          </a:xfrm>
          <a:prstGeom prst="rect">
            <a:avLst/>
          </a:prstGeom>
        </p:spPr>
      </p:pic>
      <p:sp>
        <p:nvSpPr>
          <p:cNvPr id="7" name="TextBox 6">
            <a:extLst>
              <a:ext uri="{FF2B5EF4-FFF2-40B4-BE49-F238E27FC236}">
                <a16:creationId xmlns:a16="http://schemas.microsoft.com/office/drawing/2014/main" id="{03896123-F205-7875-665A-0F98B1BAC76A}"/>
              </a:ext>
            </a:extLst>
          </p:cNvPr>
          <p:cNvSpPr txBox="1"/>
          <p:nvPr/>
        </p:nvSpPr>
        <p:spPr>
          <a:xfrm>
            <a:off x="2406317" y="4668253"/>
            <a:ext cx="15256041" cy="830997"/>
          </a:xfrm>
          <a:prstGeom prst="rect">
            <a:avLst/>
          </a:prstGeom>
          <a:noFill/>
        </p:spPr>
        <p:txBody>
          <a:bodyPr wrap="square" rtlCol="0">
            <a:spAutoFit/>
          </a:bodyPr>
          <a:lstStyle/>
          <a:p>
            <a:r>
              <a:rPr lang="en-US" sz="2400" dirty="0">
                <a:latin typeface="Gotham Book" pitchFamily="50" charset="0"/>
              </a:rPr>
              <a:t>Educate members on Pi Phi’s financial policies and procedures and their financial responsibility to the chapter and the Fraternity.</a:t>
            </a:r>
          </a:p>
        </p:txBody>
      </p:sp>
      <p:pic>
        <p:nvPicPr>
          <p:cNvPr id="8" name="Picture 7">
            <a:extLst>
              <a:ext uri="{FF2B5EF4-FFF2-40B4-BE49-F238E27FC236}">
                <a16:creationId xmlns:a16="http://schemas.microsoft.com/office/drawing/2014/main" id="{DCF74F12-8607-AE9A-969C-2B5EC19D9C14}"/>
              </a:ext>
            </a:extLst>
          </p:cNvPr>
          <p:cNvPicPr>
            <a:picLocks noChangeAspect="1"/>
          </p:cNvPicPr>
          <p:nvPr/>
        </p:nvPicPr>
        <p:blipFill>
          <a:blip r:embed="rId5"/>
          <a:stretch>
            <a:fillRect/>
          </a:stretch>
        </p:blipFill>
        <p:spPr>
          <a:xfrm>
            <a:off x="1580492" y="6190838"/>
            <a:ext cx="636177" cy="640009"/>
          </a:xfrm>
          <a:prstGeom prst="rect">
            <a:avLst/>
          </a:prstGeom>
        </p:spPr>
      </p:pic>
      <p:sp>
        <p:nvSpPr>
          <p:cNvPr id="9" name="TextBox 8">
            <a:extLst>
              <a:ext uri="{FF2B5EF4-FFF2-40B4-BE49-F238E27FC236}">
                <a16:creationId xmlns:a16="http://schemas.microsoft.com/office/drawing/2014/main" id="{5C66FE65-6FDF-596C-29FF-227F814A9D66}"/>
              </a:ext>
            </a:extLst>
          </p:cNvPr>
          <p:cNvSpPr txBox="1"/>
          <p:nvPr/>
        </p:nvSpPr>
        <p:spPr>
          <a:xfrm>
            <a:off x="2406316" y="6049894"/>
            <a:ext cx="15331667" cy="830997"/>
          </a:xfrm>
          <a:prstGeom prst="rect">
            <a:avLst/>
          </a:prstGeom>
          <a:noFill/>
        </p:spPr>
        <p:txBody>
          <a:bodyPr wrap="square" rtlCol="0">
            <a:spAutoFit/>
          </a:bodyPr>
          <a:lstStyle/>
          <a:p>
            <a:r>
              <a:rPr lang="en-US" sz="2400" dirty="0">
                <a:latin typeface="Gotham Book" pitchFamily="50" charset="0"/>
              </a:rPr>
              <a:t>Address difficult member finance/housing situations while positively holding members accountable through policies and procedures.</a:t>
            </a:r>
          </a:p>
        </p:txBody>
      </p:sp>
      <p:pic>
        <p:nvPicPr>
          <p:cNvPr id="10" name="Picture 9">
            <a:extLst>
              <a:ext uri="{FF2B5EF4-FFF2-40B4-BE49-F238E27FC236}">
                <a16:creationId xmlns:a16="http://schemas.microsoft.com/office/drawing/2014/main" id="{B86A6948-B483-4039-7FF9-32BD930C2022}"/>
              </a:ext>
            </a:extLst>
          </p:cNvPr>
          <p:cNvPicPr>
            <a:picLocks noChangeAspect="1"/>
          </p:cNvPicPr>
          <p:nvPr/>
        </p:nvPicPr>
        <p:blipFill>
          <a:blip r:embed="rId6"/>
          <a:stretch>
            <a:fillRect/>
          </a:stretch>
        </p:blipFill>
        <p:spPr>
          <a:xfrm>
            <a:off x="1580492" y="7556213"/>
            <a:ext cx="638561" cy="638561"/>
          </a:xfrm>
          <a:prstGeom prst="rect">
            <a:avLst/>
          </a:prstGeom>
        </p:spPr>
      </p:pic>
      <p:sp>
        <p:nvSpPr>
          <p:cNvPr id="11" name="TextBox 10">
            <a:extLst>
              <a:ext uri="{FF2B5EF4-FFF2-40B4-BE49-F238E27FC236}">
                <a16:creationId xmlns:a16="http://schemas.microsoft.com/office/drawing/2014/main" id="{79BFE40E-358C-8D83-B748-64A158D76D57}"/>
              </a:ext>
            </a:extLst>
          </p:cNvPr>
          <p:cNvSpPr txBox="1"/>
          <p:nvPr/>
        </p:nvSpPr>
        <p:spPr>
          <a:xfrm>
            <a:off x="2406317" y="7435849"/>
            <a:ext cx="15331666" cy="830997"/>
          </a:xfrm>
          <a:prstGeom prst="rect">
            <a:avLst/>
          </a:prstGeom>
          <a:noFill/>
        </p:spPr>
        <p:txBody>
          <a:bodyPr wrap="square" rtlCol="0">
            <a:spAutoFit/>
          </a:bodyPr>
          <a:lstStyle/>
          <a:p>
            <a:r>
              <a:rPr lang="en-US" sz="2400" dirty="0">
                <a:latin typeface="Gotham Book" pitchFamily="50" charset="0"/>
              </a:rPr>
              <a:t>Understand the relationship between the Vice President Finance/Housing and the Vice President Operations.</a:t>
            </a:r>
          </a:p>
        </p:txBody>
      </p:sp>
      <p:pic>
        <p:nvPicPr>
          <p:cNvPr id="12" name="Picture 11">
            <a:extLst>
              <a:ext uri="{FF2B5EF4-FFF2-40B4-BE49-F238E27FC236}">
                <a16:creationId xmlns:a16="http://schemas.microsoft.com/office/drawing/2014/main" id="{435CAB03-2C64-66F1-F02F-3B5F7C5A1E04}"/>
              </a:ext>
            </a:extLst>
          </p:cNvPr>
          <p:cNvPicPr>
            <a:picLocks noChangeAspect="1"/>
          </p:cNvPicPr>
          <p:nvPr/>
        </p:nvPicPr>
        <p:blipFill>
          <a:blip r:embed="rId7"/>
          <a:stretch>
            <a:fillRect/>
          </a:stretch>
        </p:blipFill>
        <p:spPr>
          <a:xfrm>
            <a:off x="1580492" y="8989826"/>
            <a:ext cx="669859" cy="669859"/>
          </a:xfrm>
          <a:prstGeom prst="rect">
            <a:avLst/>
          </a:prstGeom>
        </p:spPr>
      </p:pic>
      <p:sp>
        <p:nvSpPr>
          <p:cNvPr id="13" name="TextBox 12">
            <a:extLst>
              <a:ext uri="{FF2B5EF4-FFF2-40B4-BE49-F238E27FC236}">
                <a16:creationId xmlns:a16="http://schemas.microsoft.com/office/drawing/2014/main" id="{CE6215A9-DA8C-CF85-7789-DA3828BDF6F4}"/>
              </a:ext>
            </a:extLst>
          </p:cNvPr>
          <p:cNvSpPr txBox="1"/>
          <p:nvPr/>
        </p:nvSpPr>
        <p:spPr>
          <a:xfrm>
            <a:off x="2406316" y="8937727"/>
            <a:ext cx="15194163" cy="830997"/>
          </a:xfrm>
          <a:prstGeom prst="rect">
            <a:avLst/>
          </a:prstGeom>
          <a:noFill/>
        </p:spPr>
        <p:txBody>
          <a:bodyPr wrap="square" rtlCol="0">
            <a:spAutoFit/>
          </a:bodyPr>
          <a:lstStyle/>
          <a:p>
            <a:r>
              <a:rPr lang="en-US" sz="2400" dirty="0">
                <a:latin typeface="Gotham Book" pitchFamily="50" charset="0"/>
              </a:rPr>
              <a:t>Understand Housing policies and procedures as it relates to the Director Housing role, while serving as a mentor to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p:bldP spid="11"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52F48-B62A-89D6-AC39-6150C97FB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B8AF9C-D559-B828-DC39-63E8C128427D}"/>
              </a:ext>
            </a:extLst>
          </p:cNvPr>
          <p:cNvSpPr txBox="1">
            <a:spLocks noGrp="1"/>
          </p:cNvSpPr>
          <p:nvPr>
            <p:ph type="title"/>
          </p:nvPr>
        </p:nvSpPr>
        <p:spPr>
          <a:xfrm>
            <a:off x="1169284" y="560939"/>
            <a:ext cx="17765530" cy="1015660"/>
          </a:xfrm>
        </p:spPr>
        <p:txBody>
          <a:bodyPr/>
          <a:lstStyle/>
          <a:p>
            <a:r>
              <a:rPr lang="en-US" dirty="0"/>
              <a:t>Officer Budget Tracking Form</a:t>
            </a:r>
          </a:p>
        </p:txBody>
      </p:sp>
      <p:pic>
        <p:nvPicPr>
          <p:cNvPr id="5" name="Picture 4" descr="A white sheet with red text&#10;&#10;Description automatically generated">
            <a:extLst>
              <a:ext uri="{FF2B5EF4-FFF2-40B4-BE49-F238E27FC236}">
                <a16:creationId xmlns:a16="http://schemas.microsoft.com/office/drawing/2014/main" id="{334784A6-0A17-917B-32F9-740BCA4739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0729" y="1576599"/>
            <a:ext cx="6382641" cy="8926171"/>
          </a:xfrm>
          <a:prstGeom prst="rect">
            <a:avLst/>
          </a:prstGeom>
        </p:spPr>
      </p:pic>
    </p:spTree>
    <p:extLst>
      <p:ext uri="{BB962C8B-B14F-4D97-AF65-F5344CB8AC3E}">
        <p14:creationId xmlns:p14="http://schemas.microsoft.com/office/powerpoint/2010/main" val="3941186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E62CC-992B-6760-3AD1-6892C5B25D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B7C90-8678-629C-8E35-4483DF588E0C}"/>
              </a:ext>
            </a:extLst>
          </p:cNvPr>
          <p:cNvSpPr txBox="1">
            <a:spLocks noGrp="1"/>
          </p:cNvSpPr>
          <p:nvPr>
            <p:ph type="title"/>
          </p:nvPr>
        </p:nvSpPr>
        <p:spPr>
          <a:xfrm>
            <a:off x="1169285" y="1310780"/>
            <a:ext cx="17765530" cy="1015660"/>
          </a:xfrm>
        </p:spPr>
        <p:txBody>
          <a:bodyPr/>
          <a:lstStyle/>
          <a:p>
            <a:r>
              <a:rPr lang="en-US" dirty="0"/>
              <a:t>The Budget Cycle</a:t>
            </a:r>
          </a:p>
        </p:txBody>
      </p:sp>
      <p:sp>
        <p:nvSpPr>
          <p:cNvPr id="3" name="TextBox 2">
            <a:extLst>
              <a:ext uri="{FF2B5EF4-FFF2-40B4-BE49-F238E27FC236}">
                <a16:creationId xmlns:a16="http://schemas.microsoft.com/office/drawing/2014/main" id="{43AD7C9C-1EFE-6F49-753E-67CFEED2B20A}"/>
              </a:ext>
            </a:extLst>
          </p:cNvPr>
          <p:cNvSpPr txBox="1"/>
          <p:nvPr/>
        </p:nvSpPr>
        <p:spPr>
          <a:xfrm>
            <a:off x="1359568" y="2695074"/>
            <a:ext cx="14846969" cy="4390946"/>
          </a:xfrm>
          <a:prstGeom prst="rect">
            <a:avLst/>
          </a:prstGeom>
          <a:noFill/>
        </p:spPr>
        <p:txBody>
          <a:bodyPr wrap="square" lIns="91440" tIns="45720" rIns="91440" bIns="45720" rtlCol="0" anchor="t">
            <a:spAutoFit/>
          </a:bodyPr>
          <a:lstStyle/>
          <a:p>
            <a:pPr marL="342900" indent="-342900">
              <a:lnSpc>
                <a:spcPct val="115000"/>
              </a:lnSpc>
              <a:buFont typeface="Symbol" panose="05050102010706020507" pitchFamily="18" charset="2"/>
              <a:buChar char=""/>
            </a:pPr>
            <a:r>
              <a:rPr lang="en-US" sz="4400">
                <a:solidFill>
                  <a:schemeClr val="tx2"/>
                </a:solidFill>
                <a:latin typeface="Gotham Book"/>
                <a:ea typeface="Garamond" panose="02020404030301010803" pitchFamily="18" charset="0"/>
                <a:cs typeface="Garamond" panose="02020404030301010803" pitchFamily="18" charset="0"/>
              </a:rPr>
              <a:t> </a:t>
            </a:r>
            <a:r>
              <a:rPr lang="en-US" sz="4400">
                <a:solidFill>
                  <a:schemeClr val="tx2"/>
                </a:solidFill>
                <a:effectLst/>
                <a:latin typeface="Gotham Book"/>
                <a:ea typeface="Garamond" panose="02020404030301010803" pitchFamily="18" charset="0"/>
                <a:cs typeface="Garamond" panose="02020404030301010803" pitchFamily="18" charset="0"/>
              </a:rPr>
              <a:t>Fall – budget template is distributed to chapters to complete</a:t>
            </a:r>
            <a:endParaRPr lang="en-US" sz="4400">
              <a:solidFill>
                <a:schemeClr val="tx2"/>
              </a:solidFill>
              <a:effectLst/>
              <a:latin typeface="Gotham Book"/>
              <a:ea typeface="Calibri" panose="020F0502020204030204" pitchFamily="34" charset="0"/>
            </a:endParaRPr>
          </a:p>
          <a:p>
            <a:pPr marL="342900" indent="-342900">
              <a:lnSpc>
                <a:spcPct val="115000"/>
              </a:lnSpc>
              <a:buFont typeface="Symbol" panose="05050102010706020507" pitchFamily="18" charset="2"/>
              <a:buChar char=""/>
            </a:pPr>
            <a:r>
              <a:rPr lang="en-US" sz="4400" dirty="0">
                <a:solidFill>
                  <a:schemeClr val="tx2"/>
                </a:solidFill>
                <a:latin typeface="Gotham Book"/>
                <a:ea typeface="Garamond" panose="02020404030301010803" pitchFamily="18" charset="0"/>
                <a:cs typeface="Garamond" panose="02020404030301010803" pitchFamily="18" charset="0"/>
              </a:rPr>
              <a:t> </a:t>
            </a:r>
            <a:r>
              <a:rPr lang="en-US" sz="4400" dirty="0">
                <a:solidFill>
                  <a:schemeClr val="tx2"/>
                </a:solidFill>
                <a:effectLst/>
                <a:latin typeface="Gotham Book"/>
                <a:ea typeface="Garamond" panose="02020404030301010803" pitchFamily="18" charset="0"/>
                <a:cs typeface="Garamond" panose="02020404030301010803" pitchFamily="18" charset="0"/>
              </a:rPr>
              <a:t>By November 1, send to FHS for review</a:t>
            </a:r>
            <a:endParaRPr lang="en-US" sz="4400">
              <a:solidFill>
                <a:schemeClr val="tx2"/>
              </a:solidFill>
              <a:effectLst/>
              <a:latin typeface="Gotham Book"/>
              <a:ea typeface="Calibri" panose="020F0502020204030204" pitchFamily="34" charset="0"/>
            </a:endParaRPr>
          </a:p>
          <a:p>
            <a:pPr marL="342900" indent="-342900">
              <a:lnSpc>
                <a:spcPct val="115000"/>
              </a:lnSpc>
              <a:buFont typeface="Symbol" panose="05050102010706020507" pitchFamily="18" charset="2"/>
              <a:buChar char=""/>
            </a:pPr>
            <a:r>
              <a:rPr lang="en-US" sz="4400" dirty="0">
                <a:solidFill>
                  <a:schemeClr val="tx2"/>
                </a:solidFill>
                <a:latin typeface="Gotham Book"/>
                <a:ea typeface="Garamond" panose="02020404030301010803" pitchFamily="18" charset="0"/>
                <a:cs typeface="Garamond" panose="02020404030301010803" pitchFamily="18" charset="0"/>
              </a:rPr>
              <a:t> </a:t>
            </a:r>
            <a:r>
              <a:rPr lang="en-US" sz="4400" dirty="0">
                <a:solidFill>
                  <a:schemeClr val="tx2"/>
                </a:solidFill>
                <a:effectLst/>
                <a:latin typeface="Gotham Book"/>
                <a:ea typeface="Garamond" panose="02020404030301010803" pitchFamily="18" charset="0"/>
                <a:cs typeface="Garamond" panose="02020404030301010803" pitchFamily="18" charset="0"/>
              </a:rPr>
              <a:t>After returned, will need to be presented to the chapter and then voted upon</a:t>
            </a:r>
            <a:endParaRPr lang="en-US" sz="4400" dirty="0">
              <a:solidFill>
                <a:schemeClr val="tx2"/>
              </a:solidFill>
              <a:effectLst/>
              <a:latin typeface="Gotham Book" pitchFamily="50" charset="0"/>
              <a:ea typeface="Calibri" panose="020F0502020204030204" pitchFamily="34" charset="0"/>
            </a:endParaRPr>
          </a:p>
          <a:p>
            <a:pPr marL="342900" indent="-342900">
              <a:lnSpc>
                <a:spcPct val="115000"/>
              </a:lnSpc>
              <a:spcAft>
                <a:spcPts val="1000"/>
              </a:spcAft>
              <a:buFont typeface="Symbol" panose="05050102010706020507" pitchFamily="18" charset="2"/>
              <a:buChar char=""/>
            </a:pPr>
            <a:r>
              <a:rPr lang="en-US" sz="4400" dirty="0">
                <a:solidFill>
                  <a:schemeClr val="tx2"/>
                </a:solidFill>
                <a:latin typeface="Gotham Book"/>
                <a:ea typeface="Garamond" panose="02020404030301010803" pitchFamily="18" charset="0"/>
                <a:cs typeface="Garamond" panose="02020404030301010803" pitchFamily="18" charset="0"/>
              </a:rPr>
              <a:t> </a:t>
            </a:r>
            <a:r>
              <a:rPr lang="en-US" sz="4400" dirty="0">
                <a:solidFill>
                  <a:schemeClr val="tx2"/>
                </a:solidFill>
                <a:effectLst/>
                <a:latin typeface="Gotham Book"/>
                <a:ea typeface="Garamond" panose="02020404030301010803" pitchFamily="18" charset="0"/>
                <a:cs typeface="Garamond" panose="02020404030301010803" pitchFamily="18" charset="0"/>
              </a:rPr>
              <a:t>It will go into effect on July 1 </a:t>
            </a:r>
            <a:endParaRPr lang="en-US" sz="4400" dirty="0">
              <a:solidFill>
                <a:schemeClr val="tx2"/>
              </a:solidFill>
              <a:effectLst/>
              <a:latin typeface="Gotham Book" pitchFamily="50" charset="0"/>
              <a:ea typeface="Calibri" panose="020F0502020204030204" pitchFamily="34" charset="0"/>
            </a:endParaRPr>
          </a:p>
          <a:p>
            <a:endParaRPr lang="en-US" dirty="0"/>
          </a:p>
        </p:txBody>
      </p:sp>
    </p:spTree>
    <p:extLst>
      <p:ext uri="{BB962C8B-B14F-4D97-AF65-F5344CB8AC3E}">
        <p14:creationId xmlns:p14="http://schemas.microsoft.com/office/powerpoint/2010/main" val="842269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0AA58-8B71-F242-3989-3E988B8BAF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EE4F06-C705-DB8D-4029-00444FF9139C}"/>
              </a:ext>
            </a:extLst>
          </p:cNvPr>
          <p:cNvSpPr txBox="1">
            <a:spLocks noGrp="1"/>
          </p:cNvSpPr>
          <p:nvPr>
            <p:ph type="title"/>
          </p:nvPr>
        </p:nvSpPr>
        <p:spPr>
          <a:xfrm>
            <a:off x="2051050" y="6467144"/>
            <a:ext cx="16002000" cy="1354217"/>
          </a:xfrm>
        </p:spPr>
        <p:txBody>
          <a:bodyPr/>
          <a:lstStyle/>
          <a:p>
            <a:pPr algn="ctr"/>
            <a:r>
              <a:rPr lang="en-US" dirty="0"/>
              <a:t>Chapter Fundraising</a:t>
            </a:r>
          </a:p>
        </p:txBody>
      </p:sp>
    </p:spTree>
    <p:extLst>
      <p:ext uri="{BB962C8B-B14F-4D97-AF65-F5344CB8AC3E}">
        <p14:creationId xmlns:p14="http://schemas.microsoft.com/office/powerpoint/2010/main" val="1575182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7A6C0-0686-6B39-4A7E-59738301B3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55250A-D84E-0F40-4132-D442AD3066EE}"/>
              </a:ext>
            </a:extLst>
          </p:cNvPr>
          <p:cNvSpPr txBox="1">
            <a:spLocks noGrp="1"/>
          </p:cNvSpPr>
          <p:nvPr>
            <p:ph type="title"/>
          </p:nvPr>
        </p:nvSpPr>
        <p:spPr/>
        <p:txBody>
          <a:bodyPr/>
          <a:lstStyle/>
          <a:p>
            <a:r>
              <a:rPr lang="en-US" dirty="0"/>
              <a:t>Fundraisers</a:t>
            </a:r>
          </a:p>
        </p:txBody>
      </p:sp>
      <p:sp>
        <p:nvSpPr>
          <p:cNvPr id="3" name="Text Placeholder 2">
            <a:extLst>
              <a:ext uri="{FF2B5EF4-FFF2-40B4-BE49-F238E27FC236}">
                <a16:creationId xmlns:a16="http://schemas.microsoft.com/office/drawing/2014/main" id="{84CC6188-6E8B-6E0A-852A-6958BABFBB09}"/>
              </a:ext>
            </a:extLst>
          </p:cNvPr>
          <p:cNvSpPr txBox="1">
            <a:spLocks noGrp="1"/>
          </p:cNvSpPr>
          <p:nvPr>
            <p:ph type="body" idx="4294967295"/>
          </p:nvPr>
        </p:nvSpPr>
        <p:spPr>
          <a:xfrm>
            <a:off x="1822444" y="3340431"/>
            <a:ext cx="17441229" cy="4889544"/>
          </a:xfrm>
        </p:spPr>
        <p:txBody>
          <a:bodyPr/>
          <a:lstStyle/>
          <a:p>
            <a:pPr marL="0" marR="0" algn="ctr">
              <a:lnSpc>
                <a:spcPct val="115000"/>
              </a:lnSpc>
              <a:spcAft>
                <a:spcPts val="1000"/>
              </a:spcAft>
            </a:pPr>
            <a:r>
              <a:rPr lang="en-US" sz="5400" dirty="0">
                <a:solidFill>
                  <a:schemeClr val="tx2"/>
                </a:solidFill>
                <a:effectLst/>
                <a:latin typeface="Gotham Book" pitchFamily="50" charset="0"/>
                <a:ea typeface="Cambria" panose="02040503050406030204" pitchFamily="18" charset="0"/>
                <a:cs typeface="Cambria" panose="02040503050406030204" pitchFamily="18" charset="0"/>
              </a:rPr>
              <a:t>Total Fundraising income</a:t>
            </a:r>
            <a:endParaRPr lang="en-US" sz="5400" dirty="0">
              <a:solidFill>
                <a:schemeClr val="tx2"/>
              </a:solidFill>
              <a:effectLst/>
              <a:latin typeface="Gotham Book" pitchFamily="50" charset="0"/>
              <a:ea typeface="Calibri" panose="020F0502020204030204" pitchFamily="34" charset="0"/>
            </a:endParaRPr>
          </a:p>
          <a:p>
            <a:pPr marL="0" marR="0" algn="ctr">
              <a:lnSpc>
                <a:spcPct val="115000"/>
              </a:lnSpc>
              <a:spcAft>
                <a:spcPts val="1000"/>
              </a:spcAft>
            </a:pPr>
            <a:r>
              <a:rPr lang="en-US" sz="5400" dirty="0">
                <a:solidFill>
                  <a:schemeClr val="tx2"/>
                </a:solidFill>
                <a:effectLst/>
                <a:latin typeface="Gotham Book" pitchFamily="50" charset="0"/>
                <a:ea typeface="Cambria" panose="02040503050406030204" pitchFamily="18" charset="0"/>
                <a:cs typeface="Cambria" panose="02040503050406030204" pitchFamily="18" charset="0"/>
              </a:rPr>
              <a:t>- Fundraising Expenses</a:t>
            </a:r>
            <a:endParaRPr lang="en-US" sz="5400" dirty="0">
              <a:solidFill>
                <a:schemeClr val="tx2"/>
              </a:solidFill>
              <a:effectLst/>
              <a:latin typeface="Gotham Book" pitchFamily="50" charset="0"/>
              <a:ea typeface="Calibri" panose="020F0502020204030204" pitchFamily="34" charset="0"/>
            </a:endParaRPr>
          </a:p>
          <a:p>
            <a:pPr marL="0" marR="0" algn="ctr">
              <a:lnSpc>
                <a:spcPct val="115000"/>
              </a:lnSpc>
              <a:spcAft>
                <a:spcPts val="1000"/>
              </a:spcAft>
            </a:pPr>
            <a:r>
              <a:rPr lang="en-US" sz="5400" dirty="0">
                <a:solidFill>
                  <a:schemeClr val="tx2"/>
                </a:solidFill>
                <a:effectLst/>
                <a:latin typeface="Gotham Book" pitchFamily="50" charset="0"/>
                <a:ea typeface="Cambria" panose="02040503050406030204" pitchFamily="18" charset="0"/>
                <a:cs typeface="Cambria" panose="02040503050406030204" pitchFamily="18" charset="0"/>
              </a:rPr>
              <a:t>_____________________________________</a:t>
            </a:r>
            <a:endParaRPr lang="en-US" sz="5400" dirty="0">
              <a:solidFill>
                <a:schemeClr val="tx2"/>
              </a:solidFill>
              <a:effectLst/>
              <a:latin typeface="Gotham Book" pitchFamily="50" charset="0"/>
              <a:ea typeface="Calibri" panose="020F0502020204030204" pitchFamily="34" charset="0"/>
            </a:endParaRPr>
          </a:p>
          <a:p>
            <a:pPr marL="0" marR="0" algn="ctr">
              <a:lnSpc>
                <a:spcPct val="115000"/>
              </a:lnSpc>
              <a:spcAft>
                <a:spcPts val="1000"/>
              </a:spcAft>
            </a:pPr>
            <a:r>
              <a:rPr lang="en-US" sz="5400" dirty="0">
                <a:solidFill>
                  <a:schemeClr val="tx2"/>
                </a:solidFill>
                <a:effectLst/>
                <a:latin typeface="Gotham Book" pitchFamily="50" charset="0"/>
                <a:ea typeface="Cambria" panose="02040503050406030204" pitchFamily="18" charset="0"/>
                <a:cs typeface="Cambria" panose="02040503050406030204" pitchFamily="18" charset="0"/>
              </a:rPr>
              <a:t>Charitable Contributions</a:t>
            </a:r>
            <a:endParaRPr lang="en-US" sz="5400" dirty="0">
              <a:solidFill>
                <a:schemeClr val="tx2"/>
              </a:solidFill>
              <a:effectLst/>
              <a:latin typeface="Gotham Book" pitchFamily="50" charset="0"/>
              <a:ea typeface="Calibri" panose="020F0502020204030204" pitchFamily="34" charset="0"/>
            </a:endParaRPr>
          </a:p>
          <a:p>
            <a:endParaRPr lang="en-US" dirty="0"/>
          </a:p>
        </p:txBody>
      </p:sp>
    </p:spTree>
    <p:extLst>
      <p:ext uri="{BB962C8B-B14F-4D97-AF65-F5344CB8AC3E}">
        <p14:creationId xmlns:p14="http://schemas.microsoft.com/office/powerpoint/2010/main" val="2329562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DC3B4-F5CC-D2B0-735F-7010A25FB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3C5917-6B2D-00D1-ED42-E3707D226206}"/>
              </a:ext>
            </a:extLst>
          </p:cNvPr>
          <p:cNvSpPr txBox="1">
            <a:spLocks noGrp="1"/>
          </p:cNvSpPr>
          <p:nvPr>
            <p:ph type="title"/>
          </p:nvPr>
        </p:nvSpPr>
        <p:spPr>
          <a:xfrm>
            <a:off x="1169285" y="1310780"/>
            <a:ext cx="17765530" cy="1015660"/>
          </a:xfrm>
        </p:spPr>
        <p:txBody>
          <a:bodyPr/>
          <a:lstStyle/>
          <a:p>
            <a:r>
              <a:rPr lang="en-US" dirty="0"/>
              <a:t>Post-Fundraising Event Process</a:t>
            </a:r>
          </a:p>
        </p:txBody>
      </p:sp>
      <p:sp>
        <p:nvSpPr>
          <p:cNvPr id="3" name="TextBox 2">
            <a:extLst>
              <a:ext uri="{FF2B5EF4-FFF2-40B4-BE49-F238E27FC236}">
                <a16:creationId xmlns:a16="http://schemas.microsoft.com/office/drawing/2014/main" id="{FD89EB5B-E02B-EC62-FA4D-64242FAAE4AF}"/>
              </a:ext>
            </a:extLst>
          </p:cNvPr>
          <p:cNvSpPr txBox="1"/>
          <p:nvPr/>
        </p:nvSpPr>
        <p:spPr>
          <a:xfrm>
            <a:off x="1359568" y="2695074"/>
            <a:ext cx="14846969" cy="8076057"/>
          </a:xfrm>
          <a:prstGeom prst="rect">
            <a:avLst/>
          </a:prstGeom>
          <a:noFill/>
        </p:spPr>
        <p:txBody>
          <a:bodyPr wrap="square" rtlCol="0">
            <a:spAutoFit/>
          </a:bodyPr>
          <a:lstStyle/>
          <a:p>
            <a:pPr marL="342900" marR="0" lvl="0" indent="-342900">
              <a:lnSpc>
                <a:spcPct val="115000"/>
              </a:lnSpc>
              <a:spcAft>
                <a:spcPts val="1000"/>
              </a:spcAft>
              <a:buSzPts val="1000"/>
              <a:buFont typeface="Symbol" panose="05050102010706020507" pitchFamily="18" charset="2"/>
              <a:buChar char=""/>
              <a:tabLst>
                <a:tab pos="457200" algn="l"/>
              </a:tabLst>
            </a:pPr>
            <a:r>
              <a:rPr lang="en-US" sz="2800" dirty="0">
                <a:solidFill>
                  <a:srgbClr val="000000"/>
                </a:solidFill>
                <a:effectLst/>
                <a:latin typeface="Gotham Book" pitchFamily="50" charset="0"/>
                <a:ea typeface="Calibri" panose="020F0502020204030204" pitchFamily="34" charset="0"/>
              </a:rPr>
              <a:t>Within 10 days of a fundraising event, event information should be submitted to the Headquarters Finance and Foundation staff via the Foundation Giving Form, which can be found in BetaBase under Chapter Forms. </a:t>
            </a:r>
          </a:p>
          <a:p>
            <a:pPr marL="342900" marR="0" lvl="0" indent="-342900">
              <a:lnSpc>
                <a:spcPct val="115000"/>
              </a:lnSpc>
              <a:spcAft>
                <a:spcPts val="1000"/>
              </a:spcAft>
              <a:buSzPts val="1000"/>
              <a:buFont typeface="Symbol" panose="05050102010706020507" pitchFamily="18" charset="2"/>
              <a:buChar char=""/>
              <a:tabLst>
                <a:tab pos="457200" algn="l"/>
              </a:tabLst>
            </a:pPr>
            <a:r>
              <a:rPr lang="en-US" sz="2800" dirty="0">
                <a:solidFill>
                  <a:srgbClr val="000000"/>
                </a:solidFill>
                <a:effectLst/>
                <a:latin typeface="Gotham Book" pitchFamily="50" charset="0"/>
                <a:ea typeface="Calibri" panose="020F0502020204030204" pitchFamily="34" charset="0"/>
              </a:rPr>
              <a:t>Staff members will review your GreekBill balances and information submitted in the Foundation Giving Form to. </a:t>
            </a:r>
          </a:p>
          <a:p>
            <a:pPr marL="342900" marR="0" lvl="0" indent="-342900">
              <a:lnSpc>
                <a:spcPct val="115000"/>
              </a:lnSpc>
              <a:spcAft>
                <a:spcPts val="1000"/>
              </a:spcAft>
              <a:buSzPts val="1000"/>
              <a:buFont typeface="Symbol" panose="05050102010706020507" pitchFamily="18" charset="2"/>
              <a:buChar char=""/>
              <a:tabLst>
                <a:tab pos="457200" algn="l"/>
              </a:tabLst>
            </a:pPr>
            <a:r>
              <a:rPr lang="en-US" sz="2800" dirty="0">
                <a:solidFill>
                  <a:srgbClr val="000000"/>
                </a:solidFill>
                <a:effectLst/>
                <a:latin typeface="Gotham Book" pitchFamily="50" charset="0"/>
                <a:ea typeface="Calibri" panose="020F0502020204030204" pitchFamily="34" charset="0"/>
              </a:rPr>
              <a:t>Staff members will reach out to Community Relations and Finance/Housing Teams to: </a:t>
            </a:r>
          </a:p>
          <a:p>
            <a:pPr marL="342900" marR="0" lvl="0" indent="-342900">
              <a:lnSpc>
                <a:spcPct val="115000"/>
              </a:lnSpc>
              <a:spcAft>
                <a:spcPts val="1000"/>
              </a:spcAft>
              <a:buSzPts val="1000"/>
              <a:buFont typeface="Courier New" panose="02070309020205020404" pitchFamily="49" charset="0"/>
              <a:buChar char="o"/>
              <a:tabLst>
                <a:tab pos="457200" algn="l"/>
                <a:tab pos="685800" algn="l"/>
              </a:tabLst>
            </a:pPr>
            <a:r>
              <a:rPr lang="en-US" sz="2800" dirty="0">
                <a:solidFill>
                  <a:srgbClr val="000000"/>
                </a:solidFill>
                <a:effectLst/>
                <a:latin typeface="Gotham Book" pitchFamily="50" charset="0"/>
                <a:ea typeface="Calibri" panose="020F0502020204030204" pitchFamily="34" charset="0"/>
                <a:cs typeface="Times New Roman" panose="02020603050405020304" pitchFamily="18" charset="0"/>
              </a:rPr>
              <a:t>Approve and accept the donation, or </a:t>
            </a:r>
          </a:p>
          <a:p>
            <a:pPr marL="342900" marR="0" lvl="0" indent="-342900">
              <a:lnSpc>
                <a:spcPct val="115000"/>
              </a:lnSpc>
              <a:spcAft>
                <a:spcPts val="1000"/>
              </a:spcAft>
              <a:buSzPts val="1000"/>
              <a:buFont typeface="Courier New" panose="02070309020205020404" pitchFamily="49" charset="0"/>
              <a:buChar char="o"/>
              <a:tabLst>
                <a:tab pos="457200" algn="l"/>
                <a:tab pos="685800" algn="l"/>
              </a:tabLst>
            </a:pPr>
            <a:r>
              <a:rPr lang="en-US" sz="2800" dirty="0">
                <a:solidFill>
                  <a:srgbClr val="000000"/>
                </a:solidFill>
                <a:effectLst/>
                <a:latin typeface="Gotham Book" pitchFamily="50" charset="0"/>
                <a:ea typeface="Calibri" panose="020F0502020204030204" pitchFamily="34" charset="0"/>
                <a:cs typeface="Times New Roman" panose="02020603050405020304" pitchFamily="18" charset="0"/>
              </a:rPr>
              <a:t>Request additional information </a:t>
            </a:r>
            <a:br>
              <a:rPr lang="en-US" sz="2800" dirty="0">
                <a:solidFill>
                  <a:srgbClr val="000000"/>
                </a:solidFill>
                <a:effectLst/>
                <a:latin typeface="Gotham Book" pitchFamily="50" charset="0"/>
                <a:ea typeface="Calibri" panose="020F0502020204030204" pitchFamily="34" charset="0"/>
                <a:cs typeface="Times New Roman" panose="02020603050405020304" pitchFamily="18" charset="0"/>
              </a:rPr>
            </a:br>
            <a:endParaRPr lang="en-US" sz="2800" dirty="0">
              <a:solidFill>
                <a:srgbClr val="000000"/>
              </a:solidFill>
              <a:effectLst/>
              <a:latin typeface="Gotham Book" pitchFamily="50" charset="0"/>
              <a:ea typeface="Calibri" panose="020F050202020403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For tax purposes, money raised is categorized by</a:t>
            </a:r>
            <a:endParaRPr lang="en-US" sz="2800" dirty="0">
              <a:solidFill>
                <a:srgbClr val="000000"/>
              </a:solidFill>
              <a:effectLst/>
              <a:latin typeface="Gotham Book" pitchFamily="50" charset="0"/>
              <a:ea typeface="Calibri" panose="020F0502020204030204" pitchFamily="34" charset="0"/>
            </a:endParaRPr>
          </a:p>
          <a:p>
            <a:pPr marL="742950" marR="0" lvl="1" indent="-285750">
              <a:lnSpc>
                <a:spcPct val="115000"/>
              </a:lnSpc>
              <a:buFont typeface="Courier New" panose="02070309020205020404" pitchFamily="49" charset="0"/>
              <a:buChar char="o"/>
            </a:pPr>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Event</a:t>
            </a:r>
            <a:endParaRPr lang="en-US" sz="2800" dirty="0">
              <a:solidFill>
                <a:srgbClr val="000000"/>
              </a:solidFill>
              <a:effectLst/>
              <a:latin typeface="Gotham Book" pitchFamily="50" charset="0"/>
              <a:ea typeface="Calibri" panose="020F050202020403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Member vs. Non-Member income</a:t>
            </a:r>
            <a:endParaRPr lang="en-US" sz="2800" dirty="0">
              <a:solidFill>
                <a:srgbClr val="000000"/>
              </a:solidFill>
              <a:effectLst/>
              <a:latin typeface="Gotham Book" pitchFamily="50" charset="0"/>
              <a:ea typeface="Calibri" panose="020F0502020204030204" pitchFamily="34" charset="0"/>
              <a:cs typeface="Times New Roman" panose="02020603050405020304" pitchFamily="18" charset="0"/>
            </a:endParaRPr>
          </a:p>
          <a:p>
            <a:pPr marL="742950" marR="0" lvl="1" indent="-285750">
              <a:lnSpc>
                <a:spcPct val="115000"/>
              </a:lnSpc>
              <a:spcAft>
                <a:spcPts val="1000"/>
              </a:spcAft>
              <a:buFont typeface="Courier New" panose="02070309020205020404" pitchFamily="49" charset="0"/>
              <a:buChar char="o"/>
            </a:pPr>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Cash vs. Non-Cash donations</a:t>
            </a:r>
            <a:endParaRPr lang="en-US" sz="2800" dirty="0">
              <a:solidFill>
                <a:srgbClr val="000000"/>
              </a:solidFill>
              <a:effectLst/>
              <a:latin typeface="Gotham Book" pitchFamily="50"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4418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7ED80-E324-F588-F45E-314357B4A3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93BF1-DEC9-3E29-8F25-6CBAF8CBF48D}"/>
              </a:ext>
            </a:extLst>
          </p:cNvPr>
          <p:cNvSpPr txBox="1">
            <a:spLocks noGrp="1"/>
          </p:cNvSpPr>
          <p:nvPr>
            <p:ph type="title"/>
          </p:nvPr>
        </p:nvSpPr>
        <p:spPr>
          <a:xfrm>
            <a:off x="3575047" y="5484890"/>
            <a:ext cx="12954003" cy="1354217"/>
          </a:xfrm>
        </p:spPr>
        <p:txBody>
          <a:bodyPr/>
          <a:lstStyle/>
          <a:p>
            <a:r>
              <a:rPr lang="en-US" dirty="0"/>
              <a:t>Questions?</a:t>
            </a:r>
          </a:p>
        </p:txBody>
      </p:sp>
    </p:spTree>
    <p:extLst>
      <p:ext uri="{BB962C8B-B14F-4D97-AF65-F5344CB8AC3E}">
        <p14:creationId xmlns:p14="http://schemas.microsoft.com/office/powerpoint/2010/main" val="1184266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7D7C8-4380-6484-D9F6-6042AB7AA9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7C7FC-0584-F728-EFBB-FB50ADA5C06E}"/>
              </a:ext>
            </a:extLst>
          </p:cNvPr>
          <p:cNvSpPr txBox="1">
            <a:spLocks noGrp="1"/>
          </p:cNvSpPr>
          <p:nvPr>
            <p:ph type="title"/>
          </p:nvPr>
        </p:nvSpPr>
        <p:spPr>
          <a:xfrm>
            <a:off x="2051050" y="5112927"/>
            <a:ext cx="16002000" cy="2708434"/>
          </a:xfrm>
        </p:spPr>
        <p:txBody>
          <a:bodyPr/>
          <a:lstStyle/>
          <a:p>
            <a:pPr algn="ctr"/>
            <a:r>
              <a:rPr lang="en-US" dirty="0"/>
              <a:t>Monthly Chapter Evaluations</a:t>
            </a:r>
            <a:br>
              <a:rPr lang="en-US" dirty="0"/>
            </a:br>
            <a:r>
              <a:rPr lang="en-US" dirty="0"/>
              <a:t>(MCE)</a:t>
            </a:r>
          </a:p>
        </p:txBody>
      </p:sp>
    </p:spTree>
    <p:extLst>
      <p:ext uri="{BB962C8B-B14F-4D97-AF65-F5344CB8AC3E}">
        <p14:creationId xmlns:p14="http://schemas.microsoft.com/office/powerpoint/2010/main" val="3060051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9F56B-A939-01A3-2E70-96D6C9F572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4DD31-D469-D808-165E-26C9F68BA87B}"/>
              </a:ext>
            </a:extLst>
          </p:cNvPr>
          <p:cNvSpPr txBox="1">
            <a:spLocks noGrp="1"/>
          </p:cNvSpPr>
          <p:nvPr>
            <p:ph type="title"/>
          </p:nvPr>
        </p:nvSpPr>
        <p:spPr/>
        <p:txBody>
          <a:bodyPr/>
          <a:lstStyle/>
          <a:p>
            <a:r>
              <a:rPr lang="en-US" dirty="0"/>
              <a:t>Monthly Chapter Evaluations (MCE)</a:t>
            </a:r>
          </a:p>
        </p:txBody>
      </p:sp>
      <p:sp>
        <p:nvSpPr>
          <p:cNvPr id="3" name="Text Placeholder 2">
            <a:extLst>
              <a:ext uri="{FF2B5EF4-FFF2-40B4-BE49-F238E27FC236}">
                <a16:creationId xmlns:a16="http://schemas.microsoft.com/office/drawing/2014/main" id="{03BAA960-380D-6052-5078-CA445CDBBF8C}"/>
              </a:ext>
            </a:extLst>
          </p:cNvPr>
          <p:cNvSpPr txBox="1">
            <a:spLocks noGrp="1"/>
          </p:cNvSpPr>
          <p:nvPr>
            <p:ph type="body" idx="4294967295"/>
          </p:nvPr>
        </p:nvSpPr>
        <p:spPr>
          <a:xfrm>
            <a:off x="1289048" y="2911477"/>
            <a:ext cx="15964236" cy="4431983"/>
          </a:xfrm>
        </p:spPr>
        <p:txBody>
          <a:bodyPr/>
          <a:lstStyle/>
          <a:p>
            <a:pPr marL="571500" indent="-571500">
              <a:buFont typeface="Arial" panose="020B0604020202020204" pitchFamily="34" charset="0"/>
              <a:buChar char="•"/>
            </a:pPr>
            <a:r>
              <a:rPr lang="en-US" dirty="0">
                <a:solidFill>
                  <a:srgbClr val="000000"/>
                </a:solidFill>
                <a:effectLst/>
                <a:latin typeface="Gotham Book" pitchFamily="50" charset="0"/>
                <a:ea typeface="Cambria" panose="02040503050406030204" pitchFamily="18" charset="0"/>
                <a:cs typeface="Cambria" panose="02040503050406030204" pitchFamily="18" charset="0"/>
              </a:rPr>
              <a:t>The purpose of the Monthly Chapter Evaluation (MCE) is to provide a clear roadmap outlining Pi Beta Phi’s expectations of collegiate chapters and to encourage meaningful reflection of chapter accomplishments on a regular basis. </a:t>
            </a:r>
          </a:p>
          <a:p>
            <a:endParaRPr lang="en-US" dirty="0">
              <a:solidFill>
                <a:srgbClr val="000000"/>
              </a:solidFill>
              <a:effectLst/>
              <a:latin typeface="Gotham Book" pitchFamily="50" charset="0"/>
              <a:ea typeface="Cambria" panose="02040503050406030204" pitchFamily="18" charset="0"/>
              <a:cs typeface="Cambria" panose="02040503050406030204" pitchFamily="18" charset="0"/>
            </a:endParaRPr>
          </a:p>
          <a:p>
            <a:pPr marL="571500" indent="-571500">
              <a:buFont typeface="Arial" panose="020B0604020202020204" pitchFamily="34" charset="0"/>
              <a:buChar char="•"/>
            </a:pPr>
            <a:r>
              <a:rPr lang="en-US" dirty="0">
                <a:solidFill>
                  <a:srgbClr val="000000"/>
                </a:solidFill>
                <a:latin typeface="Gotham Book" pitchFamily="50" charset="0"/>
                <a:ea typeface="Cambria" panose="02040503050406030204" pitchFamily="18" charset="0"/>
                <a:cs typeface="Cambria" panose="02040503050406030204" pitchFamily="18" charset="0"/>
              </a:rPr>
              <a:t>T</a:t>
            </a:r>
            <a:r>
              <a:rPr lang="en-US" dirty="0">
                <a:solidFill>
                  <a:srgbClr val="000000"/>
                </a:solidFill>
                <a:effectLst/>
                <a:latin typeface="Gotham Book" pitchFamily="50" charset="0"/>
                <a:ea typeface="Cambria" panose="02040503050406030204" pitchFamily="18" charset="0"/>
                <a:cs typeface="Cambria" panose="02040503050406030204" pitchFamily="18" charset="0"/>
              </a:rPr>
              <a:t>he MCE is used to provide feedback on opportunities within the chapter and to determine which chapters will be recognized through Fraternity awards at the end of the calendar year.</a:t>
            </a:r>
            <a:endParaRPr lang="en-US" dirty="0">
              <a:latin typeface="Gotham Book" pitchFamily="50" charset="0"/>
            </a:endParaRPr>
          </a:p>
        </p:txBody>
      </p:sp>
    </p:spTree>
    <p:extLst>
      <p:ext uri="{BB962C8B-B14F-4D97-AF65-F5344CB8AC3E}">
        <p14:creationId xmlns:p14="http://schemas.microsoft.com/office/powerpoint/2010/main" val="723350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74EA4-5FBE-FA6E-E87A-F6139D8BD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5D35B0-1FCD-9711-ECF1-B67801A95359}"/>
              </a:ext>
            </a:extLst>
          </p:cNvPr>
          <p:cNvSpPr txBox="1">
            <a:spLocks noGrp="1"/>
          </p:cNvSpPr>
          <p:nvPr>
            <p:ph type="title"/>
          </p:nvPr>
        </p:nvSpPr>
        <p:spPr/>
        <p:txBody>
          <a:bodyPr/>
          <a:lstStyle/>
          <a:p>
            <a:r>
              <a:rPr lang="en-US" dirty="0"/>
              <a:t>Meeting Expectations Standards</a:t>
            </a:r>
          </a:p>
        </p:txBody>
      </p:sp>
      <p:sp>
        <p:nvSpPr>
          <p:cNvPr id="3" name="Text Placeholder 2">
            <a:extLst>
              <a:ext uri="{FF2B5EF4-FFF2-40B4-BE49-F238E27FC236}">
                <a16:creationId xmlns:a16="http://schemas.microsoft.com/office/drawing/2014/main" id="{ED2E1891-A5B7-56EB-0282-9F6BA76CEB8E}"/>
              </a:ext>
            </a:extLst>
          </p:cNvPr>
          <p:cNvSpPr txBox="1">
            <a:spLocks noGrp="1"/>
          </p:cNvSpPr>
          <p:nvPr>
            <p:ph type="body" idx="4294967295"/>
          </p:nvPr>
        </p:nvSpPr>
        <p:spPr>
          <a:xfrm>
            <a:off x="1822444" y="3340431"/>
            <a:ext cx="17441229" cy="5779018"/>
          </a:xfrm>
        </p:spPr>
        <p:txBody>
          <a:bodyPr/>
          <a:lstStyle/>
          <a:p>
            <a:pPr marL="342900" marR="0" lvl="0" indent="-342900">
              <a:lnSpc>
                <a:spcPct val="115000"/>
              </a:lnSpc>
              <a:buFont typeface="Symbol" panose="05050102010706020507" pitchFamily="18" charset="2"/>
              <a:buChar char=""/>
            </a:pPr>
            <a:r>
              <a:rPr lang="en-US" sz="3200" dirty="0">
                <a:solidFill>
                  <a:schemeClr val="tx2"/>
                </a:solidFill>
                <a:effectLst/>
                <a:latin typeface="Gotham Book"/>
                <a:ea typeface="Cambria"/>
                <a:cs typeface="Cambria" panose="02040503050406030204" pitchFamily="18" charset="0"/>
              </a:rPr>
              <a:t>Reviews officer budget to actuals for each term and works with officers who are close to or over their budget to ensure overspending does not happen. </a:t>
            </a:r>
            <a:endParaRPr lang="en-US" sz="3200" dirty="0">
              <a:solidFill>
                <a:schemeClr val="tx2"/>
              </a:solidFill>
              <a:effectLst/>
              <a:latin typeface="Gotham Book"/>
              <a:ea typeface="Cambria"/>
            </a:endParaRPr>
          </a:p>
          <a:p>
            <a:pPr marL="342900" marR="0" lvl="0" indent="-342900">
              <a:lnSpc>
                <a:spcPct val="115000"/>
              </a:lnSpc>
              <a:buFont typeface="Symbol" panose="05050102010706020507" pitchFamily="18" charset="2"/>
              <a:buChar char=""/>
            </a:pPr>
            <a:r>
              <a:rPr lang="en-US" sz="3200" dirty="0">
                <a:solidFill>
                  <a:schemeClr val="tx2"/>
                </a:solidFill>
                <a:effectLst/>
                <a:latin typeface="Gotham Book"/>
                <a:ea typeface="Cambria"/>
                <a:cs typeface="Cambria" panose="02040503050406030204" pitchFamily="18" charset="0"/>
              </a:rPr>
              <a:t>Headquarters charges are accurately entered into </a:t>
            </a:r>
            <a:r>
              <a:rPr lang="en-US" sz="3200" dirty="0" err="1">
                <a:solidFill>
                  <a:schemeClr val="tx2"/>
                </a:solidFill>
                <a:effectLst/>
                <a:latin typeface="Gotham Book"/>
                <a:ea typeface="Cambria"/>
                <a:cs typeface="Cambria" panose="02040503050406030204" pitchFamily="18" charset="0"/>
              </a:rPr>
              <a:t>greekbill</a:t>
            </a:r>
            <a:r>
              <a:rPr lang="en-US" sz="3200" dirty="0">
                <a:solidFill>
                  <a:schemeClr val="tx2"/>
                </a:solidFill>
                <a:effectLst/>
                <a:latin typeface="Gotham Book"/>
                <a:ea typeface="Cambria"/>
                <a:cs typeface="Cambria" panose="02040503050406030204" pitchFamily="18" charset="0"/>
              </a:rPr>
              <a:t> monthly.</a:t>
            </a:r>
            <a:endParaRPr lang="en-US" sz="3200" dirty="0">
              <a:solidFill>
                <a:schemeClr val="tx2"/>
              </a:solidFill>
              <a:effectLst/>
              <a:latin typeface="Gotham Book"/>
              <a:ea typeface="Cambria"/>
            </a:endParaRPr>
          </a:p>
          <a:p>
            <a:pPr marL="342900" marR="0" lvl="0" indent="-342900">
              <a:lnSpc>
                <a:spcPct val="115000"/>
              </a:lnSpc>
              <a:buFont typeface="Symbol" panose="05050102010706020507" pitchFamily="18" charset="2"/>
              <a:buChar char=""/>
            </a:pPr>
            <a:r>
              <a:rPr lang="en-US" sz="3200" dirty="0">
                <a:solidFill>
                  <a:schemeClr val="tx2"/>
                </a:solidFill>
                <a:effectLst/>
                <a:latin typeface="Gotham Book"/>
                <a:ea typeface="Cambria"/>
                <a:cs typeface="Cambria" panose="02040503050406030204" pitchFamily="18" charset="0"/>
              </a:rPr>
              <a:t>Submits required documents to Headquarters and/or the Regional Team by the set deadlines including chapter financial records and annual budget.</a:t>
            </a:r>
            <a:endParaRPr lang="en-US" sz="3200" dirty="0">
              <a:solidFill>
                <a:schemeClr val="tx2"/>
              </a:solidFill>
              <a:effectLst/>
              <a:latin typeface="Gotham Book"/>
              <a:ea typeface="Cambria"/>
            </a:endParaRPr>
          </a:p>
          <a:p>
            <a:pPr marL="342900" marR="0" lvl="0" indent="-342900">
              <a:lnSpc>
                <a:spcPct val="115000"/>
              </a:lnSpc>
              <a:buFont typeface="Symbol" panose="05050102010706020507" pitchFamily="18" charset="2"/>
              <a:buChar char=""/>
            </a:pPr>
            <a:r>
              <a:rPr lang="en-US" sz="3200" dirty="0">
                <a:solidFill>
                  <a:schemeClr val="tx2"/>
                </a:solidFill>
                <a:effectLst/>
                <a:latin typeface="Gotham Book"/>
                <a:ea typeface="Cambria"/>
                <a:cs typeface="Cambria" panose="02040503050406030204" pitchFamily="18" charset="0"/>
              </a:rPr>
              <a:t>Chapter Budget Committee meets more than once to review the Budget to Actual Report and recommend adjustments as necessary.</a:t>
            </a:r>
            <a:endParaRPr lang="en-US" sz="3200" dirty="0">
              <a:solidFill>
                <a:schemeClr val="tx2"/>
              </a:solidFill>
              <a:effectLst/>
              <a:latin typeface="Gotham Book"/>
              <a:ea typeface="Cambria"/>
            </a:endParaRPr>
          </a:p>
          <a:p>
            <a:pPr marL="342900" marR="0" lvl="0" indent="-342900">
              <a:lnSpc>
                <a:spcPct val="115000"/>
              </a:lnSpc>
              <a:spcAft>
                <a:spcPts val="1000"/>
              </a:spcAft>
              <a:buFont typeface="Symbol" panose="05050102010706020507" pitchFamily="18" charset="2"/>
              <a:buChar char=""/>
            </a:pPr>
            <a:r>
              <a:rPr lang="en-US" sz="3200" dirty="0">
                <a:solidFill>
                  <a:schemeClr val="tx2"/>
                </a:solidFill>
                <a:effectLst/>
                <a:latin typeface="Gotham Book"/>
                <a:ea typeface="Cambria"/>
                <a:cs typeface="Cambria" panose="02040503050406030204" pitchFamily="18" charset="0"/>
              </a:rPr>
              <a:t>Reviews members on AFP roster in BetaBase monthly and sends the notice of AFP to members via certified mail. The chapter facility is filled to capacity (for chapters with housing facilities)</a:t>
            </a:r>
            <a:endParaRPr lang="en-US" sz="3200" dirty="0">
              <a:solidFill>
                <a:schemeClr val="tx2"/>
              </a:solidFill>
              <a:effectLst/>
              <a:latin typeface="Gotham Book"/>
              <a:ea typeface="Cambria"/>
            </a:endParaRPr>
          </a:p>
          <a:p>
            <a:endParaRPr lang="en-US" dirty="0"/>
          </a:p>
        </p:txBody>
      </p:sp>
    </p:spTree>
    <p:extLst>
      <p:ext uri="{BB962C8B-B14F-4D97-AF65-F5344CB8AC3E}">
        <p14:creationId xmlns:p14="http://schemas.microsoft.com/office/powerpoint/2010/main" val="3780190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68F39-BBD8-BF5E-77F5-FA22B0F1B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B48FB-1C99-E383-898E-34A0D6D8FEA0}"/>
              </a:ext>
            </a:extLst>
          </p:cNvPr>
          <p:cNvSpPr txBox="1">
            <a:spLocks noGrp="1"/>
          </p:cNvSpPr>
          <p:nvPr>
            <p:ph type="title"/>
          </p:nvPr>
        </p:nvSpPr>
        <p:spPr/>
        <p:txBody>
          <a:bodyPr/>
          <a:lstStyle/>
          <a:p>
            <a:r>
              <a:rPr lang="en-US" dirty="0"/>
              <a:t>Exceeding Expectations Standards</a:t>
            </a:r>
          </a:p>
        </p:txBody>
      </p:sp>
      <p:sp>
        <p:nvSpPr>
          <p:cNvPr id="3" name="Text Placeholder 2">
            <a:extLst>
              <a:ext uri="{FF2B5EF4-FFF2-40B4-BE49-F238E27FC236}">
                <a16:creationId xmlns:a16="http://schemas.microsoft.com/office/drawing/2014/main" id="{688329B4-C970-C607-5406-B2D61F91143A}"/>
              </a:ext>
            </a:extLst>
          </p:cNvPr>
          <p:cNvSpPr txBox="1">
            <a:spLocks noGrp="1"/>
          </p:cNvSpPr>
          <p:nvPr>
            <p:ph type="body" idx="4294967295"/>
          </p:nvPr>
        </p:nvSpPr>
        <p:spPr>
          <a:xfrm>
            <a:off x="1289048" y="2911477"/>
            <a:ext cx="15964236" cy="4929555"/>
          </a:xfrm>
        </p:spPr>
        <p:txBody>
          <a:bodyPr/>
          <a:lstStyle/>
          <a:p>
            <a:pPr marL="342900" indent="-342900">
              <a:lnSpc>
                <a:spcPct val="115000"/>
              </a:lnSpc>
              <a:buFont typeface="Symbol" panose="05050102010706020507" pitchFamily="18" charset="2"/>
              <a:buChar char=""/>
            </a:pPr>
            <a:r>
              <a:rPr lang="en-US" sz="4800" dirty="0">
                <a:solidFill>
                  <a:srgbClr val="000000"/>
                </a:solidFill>
                <a:latin typeface="Gotham Book"/>
                <a:ea typeface="Cambria"/>
                <a:cs typeface="Cambria" panose="02040503050406030204" pitchFamily="18" charset="0"/>
              </a:rPr>
              <a:t> </a:t>
            </a:r>
            <a:r>
              <a:rPr lang="en-US" sz="4800" dirty="0">
                <a:solidFill>
                  <a:srgbClr val="000000"/>
                </a:solidFill>
                <a:effectLst/>
                <a:latin typeface="Gotham Book"/>
                <a:ea typeface="Cambria"/>
                <a:cs typeface="Cambria" panose="02040503050406030204" pitchFamily="18" charset="0"/>
              </a:rPr>
              <a:t>Presents a financial education program focused on topics outside the scope of Pi Beta Phi financial policies</a:t>
            </a:r>
            <a:endParaRPr lang="en-US" sz="4800" dirty="0">
              <a:solidFill>
                <a:srgbClr val="000000"/>
              </a:solidFill>
              <a:effectLst/>
              <a:latin typeface="Gotham Book"/>
              <a:ea typeface="Cambria"/>
            </a:endParaRPr>
          </a:p>
          <a:p>
            <a:pPr marL="342900" indent="-342900">
              <a:lnSpc>
                <a:spcPct val="115000"/>
              </a:lnSpc>
              <a:spcAft>
                <a:spcPts val="1000"/>
              </a:spcAft>
              <a:buFont typeface="Symbol" panose="05050102010706020507" pitchFamily="18" charset="2"/>
              <a:buChar char=""/>
            </a:pPr>
            <a:r>
              <a:rPr lang="en-US" sz="4800" dirty="0">
                <a:solidFill>
                  <a:srgbClr val="000000"/>
                </a:solidFill>
                <a:latin typeface="Gotham Book"/>
                <a:ea typeface="Cambria"/>
                <a:cs typeface="Cambria" panose="02040503050406030204" pitchFamily="18" charset="0"/>
              </a:rPr>
              <a:t> </a:t>
            </a:r>
            <a:r>
              <a:rPr lang="en-US" sz="4800" dirty="0">
                <a:solidFill>
                  <a:srgbClr val="000000"/>
                </a:solidFill>
                <a:effectLst/>
                <a:latin typeface="Gotham Book"/>
                <a:ea typeface="Cambria"/>
                <a:cs typeface="Cambria" panose="02040503050406030204" pitchFamily="18" charset="0"/>
              </a:rPr>
              <a:t>Ensures consistent monthly communication or meetings are conducted with the Chapter House Corporation/Fraternity Housing Corporation</a:t>
            </a:r>
            <a:r>
              <a:rPr lang="en-US" sz="4800" dirty="0">
                <a:solidFill>
                  <a:srgbClr val="000000"/>
                </a:solidFill>
                <a:effectLst/>
                <a:latin typeface="Gotham Book"/>
                <a:ea typeface="Calibri"/>
              </a:rPr>
              <a:t>  </a:t>
            </a:r>
          </a:p>
          <a:p>
            <a:pPr marL="0" marR="0">
              <a:spcAft>
                <a:spcPts val="1000"/>
              </a:spcAft>
            </a:pPr>
            <a:endParaRPr lang="en-US" dirty="0">
              <a:latin typeface="Gotham Book" pitchFamily="50" charset="0"/>
            </a:endParaRPr>
          </a:p>
        </p:txBody>
      </p:sp>
    </p:spTree>
    <p:extLst>
      <p:ext uri="{BB962C8B-B14F-4D97-AF65-F5344CB8AC3E}">
        <p14:creationId xmlns:p14="http://schemas.microsoft.com/office/powerpoint/2010/main" val="3736411599"/>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74A5-2BD0-BA56-102E-58E4358C1BF2}"/>
              </a:ext>
            </a:extLst>
          </p:cNvPr>
          <p:cNvSpPr txBox="1">
            <a:spLocks noGrp="1"/>
          </p:cNvSpPr>
          <p:nvPr>
            <p:ph type="title"/>
          </p:nvPr>
        </p:nvSpPr>
        <p:spPr/>
        <p:txBody>
          <a:bodyPr/>
          <a:lstStyle/>
          <a:p>
            <a:r>
              <a:rPr lang="en-US" dirty="0"/>
              <a:t>Agenda</a:t>
            </a:r>
          </a:p>
        </p:txBody>
      </p:sp>
      <p:pic>
        <p:nvPicPr>
          <p:cNvPr id="5" name="Picture 4" descr="A screenshot of a white background&#10;&#10;Description automatically generated">
            <a:extLst>
              <a:ext uri="{FF2B5EF4-FFF2-40B4-BE49-F238E27FC236}">
                <a16:creationId xmlns:a16="http://schemas.microsoft.com/office/drawing/2014/main" id="{B279CAD4-FB48-A273-FEED-DA7691C6C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066" y="1611026"/>
            <a:ext cx="7495081" cy="9354856"/>
          </a:xfrm>
          <a:prstGeom prst="rect">
            <a:avLst/>
          </a:prstGeom>
        </p:spPr>
      </p:pic>
    </p:spTree>
    <p:extLst>
      <p:ext uri="{BB962C8B-B14F-4D97-AF65-F5344CB8AC3E}">
        <p14:creationId xmlns:p14="http://schemas.microsoft.com/office/powerpoint/2010/main" val="1318632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3A45D-AD3C-8F06-93C4-67D9B28753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C2841-2792-424C-F1F6-FB01186A9E65}"/>
              </a:ext>
            </a:extLst>
          </p:cNvPr>
          <p:cNvSpPr txBox="1">
            <a:spLocks noGrp="1"/>
          </p:cNvSpPr>
          <p:nvPr>
            <p:ph type="title"/>
          </p:nvPr>
        </p:nvSpPr>
        <p:spPr>
          <a:xfrm>
            <a:off x="3575047" y="5484890"/>
            <a:ext cx="12954003" cy="1354217"/>
          </a:xfrm>
        </p:spPr>
        <p:txBody>
          <a:bodyPr/>
          <a:lstStyle/>
          <a:p>
            <a:r>
              <a:rPr lang="en-US" dirty="0"/>
              <a:t>Tips &amp; Reminders</a:t>
            </a:r>
          </a:p>
        </p:txBody>
      </p:sp>
    </p:spTree>
    <p:extLst>
      <p:ext uri="{BB962C8B-B14F-4D97-AF65-F5344CB8AC3E}">
        <p14:creationId xmlns:p14="http://schemas.microsoft.com/office/powerpoint/2010/main" val="3399866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8A1EB-196F-C9C2-53F4-4474B797DC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B068DE-E71B-4CB0-E2AE-C6DC0CF57F24}"/>
              </a:ext>
            </a:extLst>
          </p:cNvPr>
          <p:cNvSpPr txBox="1">
            <a:spLocks noGrp="1"/>
          </p:cNvSpPr>
          <p:nvPr>
            <p:ph type="title"/>
          </p:nvPr>
        </p:nvSpPr>
        <p:spPr>
          <a:xfrm>
            <a:off x="2051050" y="6467144"/>
            <a:ext cx="16002000" cy="1354217"/>
          </a:xfrm>
        </p:spPr>
        <p:txBody>
          <a:bodyPr/>
          <a:lstStyle/>
          <a:p>
            <a:pPr algn="ctr"/>
            <a:r>
              <a:rPr lang="en-US" dirty="0"/>
              <a:t>Defining Your Housing Role</a:t>
            </a:r>
          </a:p>
        </p:txBody>
      </p:sp>
    </p:spTree>
    <p:extLst>
      <p:ext uri="{BB962C8B-B14F-4D97-AF65-F5344CB8AC3E}">
        <p14:creationId xmlns:p14="http://schemas.microsoft.com/office/powerpoint/2010/main" val="3970956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pic>
        <p:nvPicPr>
          <p:cNvPr id="8" name="Picture Placeholder 7" descr="A group of young women standing outside a door&#10;&#10;Description automatically generated">
            <a:extLst>
              <a:ext uri="{FF2B5EF4-FFF2-40B4-BE49-F238E27FC236}">
                <a16:creationId xmlns:a16="http://schemas.microsoft.com/office/drawing/2014/main" id="{BB34CFD6-5CDD-9270-3E6B-3F2E6A3CB741}"/>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161" b="161"/>
          <a:stretch>
            <a:fillRect/>
          </a:stretch>
        </p:blipFill>
        <p:spPr>
          <a:xfrm>
            <a:off x="12566650" y="0"/>
            <a:ext cx="7537450" cy="11291888"/>
          </a:xfrm>
        </p:spPr>
      </p:pic>
      <p:sp>
        <p:nvSpPr>
          <p:cNvPr id="11" name="TextBox 10">
            <a:extLst>
              <a:ext uri="{FF2B5EF4-FFF2-40B4-BE49-F238E27FC236}">
                <a16:creationId xmlns:a16="http://schemas.microsoft.com/office/drawing/2014/main" id="{CB8EFB87-0F3F-2E2E-BE90-A0B152E9E44E}"/>
              </a:ext>
            </a:extLst>
          </p:cNvPr>
          <p:cNvSpPr txBox="1"/>
          <p:nvPr/>
        </p:nvSpPr>
        <p:spPr>
          <a:xfrm>
            <a:off x="589547" y="661737"/>
            <a:ext cx="11129211" cy="707886"/>
          </a:xfrm>
          <a:prstGeom prst="rect">
            <a:avLst/>
          </a:prstGeom>
          <a:noFill/>
        </p:spPr>
        <p:txBody>
          <a:bodyPr wrap="square" rtlCol="0">
            <a:spAutoFit/>
          </a:bodyPr>
          <a:lstStyle/>
          <a:p>
            <a:r>
              <a:rPr lang="en-US" sz="4000" dirty="0">
                <a:solidFill>
                  <a:schemeClr val="tx2"/>
                </a:solidFill>
                <a:latin typeface="Hello Mogels" pitchFamily="2" charset="0"/>
              </a:rPr>
              <a:t>Job Responsibilities That Pertain to Housing</a:t>
            </a:r>
          </a:p>
        </p:txBody>
      </p:sp>
      <p:sp>
        <p:nvSpPr>
          <p:cNvPr id="12" name="TextBox 11">
            <a:extLst>
              <a:ext uri="{FF2B5EF4-FFF2-40B4-BE49-F238E27FC236}">
                <a16:creationId xmlns:a16="http://schemas.microsoft.com/office/drawing/2014/main" id="{1F2823D9-2EAF-93C4-5C71-04CD0AF7C866}"/>
              </a:ext>
            </a:extLst>
          </p:cNvPr>
          <p:cNvSpPr txBox="1"/>
          <p:nvPr/>
        </p:nvSpPr>
        <p:spPr>
          <a:xfrm>
            <a:off x="589547" y="1828800"/>
            <a:ext cx="10684042" cy="8869095"/>
          </a:xfrm>
          <a:prstGeom prst="rect">
            <a:avLst/>
          </a:prstGeom>
          <a:noFill/>
        </p:spPr>
        <p:txBody>
          <a:bodyPr wrap="square" rtlCol="0">
            <a:spAutoFit/>
          </a:bodyPr>
          <a:lstStyle/>
          <a:p>
            <a:pPr marL="342900" marR="0" lvl="0" indent="-342900">
              <a:buFont typeface="Symbol" panose="05050102010706020507" pitchFamily="18" charset="2"/>
              <a:buChar char=""/>
            </a:pPr>
            <a:r>
              <a:rPr lang="en-US" sz="3200" dirty="0">
                <a:solidFill>
                  <a:srgbClr val="000000"/>
                </a:solidFill>
                <a:effectLst/>
                <a:latin typeface="Gotham Book" pitchFamily="50" charset="0"/>
                <a:ea typeface="Cambria" panose="02040503050406030204" pitchFamily="18" charset="0"/>
                <a:cs typeface="Cambria" panose="02040503050406030204" pitchFamily="18" charset="0"/>
              </a:rPr>
              <a:t>Collaborating with the Director Housing to be a liaison between the chapter and CHC/FHC, local employees such as your House Director and food service, and the University if applicable.</a:t>
            </a:r>
          </a:p>
          <a:p>
            <a:pPr marR="0" lvl="0"/>
            <a:endParaRPr lang="en-US" sz="3200" dirty="0">
              <a:solidFill>
                <a:srgbClr val="000000"/>
              </a:solidFill>
              <a:effectLst/>
              <a:latin typeface="Gotham Book" pitchFamily="50" charset="0"/>
              <a:ea typeface="Calibri" panose="020F0502020204030204" pitchFamily="34" charset="0"/>
            </a:endParaRPr>
          </a:p>
          <a:p>
            <a:pPr marL="342900" marR="0" lvl="0" indent="-342900">
              <a:buFont typeface="Symbol" panose="05050102010706020507" pitchFamily="18" charset="2"/>
              <a:buChar char=""/>
            </a:pPr>
            <a:r>
              <a:rPr lang="en-US" sz="3200" dirty="0">
                <a:solidFill>
                  <a:srgbClr val="000000"/>
                </a:solidFill>
                <a:effectLst/>
                <a:latin typeface="Gotham Book" pitchFamily="50" charset="0"/>
                <a:ea typeface="Cambria" panose="02040503050406030204" pitchFamily="18" charset="0"/>
                <a:cs typeface="Cambria" panose="02040503050406030204" pitchFamily="18" charset="0"/>
              </a:rPr>
              <a:t>Assigning housing contracts, collecting the Member Housing Residency Request forms, forming the operational housing list, reviewing and updating the house rules and the monetary importance of filling the chapter facility.</a:t>
            </a:r>
          </a:p>
          <a:p>
            <a:pPr marR="0" lvl="0"/>
            <a:endParaRPr lang="en-US" sz="3200" dirty="0">
              <a:solidFill>
                <a:srgbClr val="000000"/>
              </a:solidFill>
              <a:effectLst/>
              <a:latin typeface="Gotham Book" pitchFamily="50" charset="0"/>
              <a:ea typeface="Calibri" panose="020F0502020204030204" pitchFamily="34" charset="0"/>
            </a:endParaRPr>
          </a:p>
          <a:p>
            <a:pPr marL="342900" marR="0" lvl="0" indent="-342900">
              <a:buFont typeface="Symbol" panose="05050102010706020507" pitchFamily="18" charset="2"/>
              <a:buChar char=""/>
            </a:pPr>
            <a:r>
              <a:rPr lang="en-US" sz="3200" dirty="0">
                <a:solidFill>
                  <a:srgbClr val="000000"/>
                </a:solidFill>
                <a:effectLst/>
                <a:latin typeface="Gotham Book" pitchFamily="50" charset="0"/>
                <a:ea typeface="Cambria" panose="02040503050406030204" pitchFamily="18" charset="0"/>
                <a:cs typeface="Cambria" panose="02040503050406030204" pitchFamily="18" charset="0"/>
              </a:rPr>
              <a:t>Ensuring a safe and secure housing environment and educating and enforcing all Pi Phi and campus housing policies including emergency procedures.</a:t>
            </a:r>
          </a:p>
          <a:p>
            <a:pPr marR="0" lvl="0"/>
            <a:endParaRPr lang="en-US" sz="3200" dirty="0">
              <a:solidFill>
                <a:srgbClr val="000000"/>
              </a:solidFill>
              <a:effectLst/>
              <a:latin typeface="Gotham Book" pitchFamily="50" charset="0"/>
              <a:ea typeface="Calibri" panose="020F0502020204030204" pitchFamily="34" charset="0"/>
            </a:endParaRPr>
          </a:p>
          <a:p>
            <a:pPr marL="342900" marR="0" lvl="0" indent="-342900">
              <a:spcAft>
                <a:spcPts val="1000"/>
              </a:spcAft>
              <a:buFont typeface="Symbol" panose="05050102010706020507" pitchFamily="18" charset="2"/>
              <a:buChar char=""/>
            </a:pPr>
            <a:r>
              <a:rPr lang="en-US" sz="3200" dirty="0">
                <a:solidFill>
                  <a:srgbClr val="000000"/>
                </a:solidFill>
                <a:effectLst/>
                <a:latin typeface="Gotham Book" pitchFamily="50" charset="0"/>
                <a:ea typeface="Cambria" panose="02040503050406030204" pitchFamily="18" charset="0"/>
                <a:cs typeface="Cambria" panose="02040503050406030204" pitchFamily="18" charset="0"/>
              </a:rPr>
              <a:t>ESA &amp; Service Animal Requests.</a:t>
            </a:r>
            <a:endParaRPr lang="en-US" sz="3200" dirty="0">
              <a:solidFill>
                <a:srgbClr val="000000"/>
              </a:solidFill>
              <a:effectLst/>
              <a:latin typeface="Gotham Book" pitchFamily="50" charset="0"/>
              <a:ea typeface="Calibri" panose="020F0502020204030204" pitchFamily="34" charset="0"/>
            </a:endParaRP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64664-27CD-1EB6-6425-31EFD3FA5EE1}"/>
            </a:ext>
          </a:extLst>
        </p:cNvPr>
        <p:cNvGrpSpPr/>
        <p:nvPr/>
      </p:nvGrpSpPr>
      <p:grpSpPr>
        <a:xfrm>
          <a:off x="0" y="0"/>
          <a:ext cx="0" cy="0"/>
          <a:chOff x="0" y="0"/>
          <a:chExt cx="0" cy="0"/>
        </a:xfrm>
      </p:grpSpPr>
      <p:pic>
        <p:nvPicPr>
          <p:cNvPr id="11" name="Picture Placeholder 10" descr="A person standing in front of a door&#10;&#10;Description automatically generated">
            <a:extLst>
              <a:ext uri="{FF2B5EF4-FFF2-40B4-BE49-F238E27FC236}">
                <a16:creationId xmlns:a16="http://schemas.microsoft.com/office/drawing/2014/main" id="{115FB7C0-8579-D3F3-0893-1BF8808837E2}"/>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63" b="63"/>
          <a:stretch>
            <a:fillRect/>
          </a:stretch>
        </p:blipFill>
        <p:spPr>
          <a:xfrm>
            <a:off x="0" y="17463"/>
            <a:ext cx="7537450" cy="11291887"/>
          </a:xfrm>
        </p:spPr>
      </p:pic>
      <p:sp>
        <p:nvSpPr>
          <p:cNvPr id="3" name="Title 1">
            <a:extLst>
              <a:ext uri="{FF2B5EF4-FFF2-40B4-BE49-F238E27FC236}">
                <a16:creationId xmlns:a16="http://schemas.microsoft.com/office/drawing/2014/main" id="{AD2EBF7E-B901-6D9D-3B79-FDE123982B1D}"/>
              </a:ext>
            </a:extLst>
          </p:cNvPr>
          <p:cNvSpPr txBox="1">
            <a:spLocks noGrp="1"/>
          </p:cNvSpPr>
          <p:nvPr>
            <p:ph type="title"/>
          </p:nvPr>
        </p:nvSpPr>
        <p:spPr>
          <a:xfrm>
            <a:off x="8528051" y="1582778"/>
            <a:ext cx="10591796" cy="1015663"/>
          </a:xfrm>
        </p:spPr>
        <p:txBody>
          <a:bodyPr/>
          <a:lstStyle/>
          <a:p>
            <a:r>
              <a:rPr lang="en-US" dirty="0"/>
              <a:t>CHC &amp; FHC</a:t>
            </a:r>
          </a:p>
        </p:txBody>
      </p:sp>
      <p:sp>
        <p:nvSpPr>
          <p:cNvPr id="4" name="Text Placeholder 2">
            <a:extLst>
              <a:ext uri="{FF2B5EF4-FFF2-40B4-BE49-F238E27FC236}">
                <a16:creationId xmlns:a16="http://schemas.microsoft.com/office/drawing/2014/main" id="{ACC1A4C2-81DC-61C3-B220-3C72B1E3A6A5}"/>
              </a:ext>
            </a:extLst>
          </p:cNvPr>
          <p:cNvSpPr txBox="1">
            <a:spLocks noGrp="1"/>
          </p:cNvSpPr>
          <p:nvPr>
            <p:ph type="body" idx="4294967295"/>
          </p:nvPr>
        </p:nvSpPr>
        <p:spPr>
          <a:xfrm>
            <a:off x="8768682" y="2882865"/>
            <a:ext cx="10591796" cy="1772990"/>
          </a:xfrm>
        </p:spPr>
        <p:txBody>
          <a:bodyPr/>
          <a:lstStyle/>
          <a:p>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Your Chapter House Corporation or Fraternity Housing Corporation (depending on your facility) is the housing corporation that operates your facility. Think of them as the landlords in a landlord/tenant relationship.</a:t>
            </a:r>
          </a:p>
          <a:p>
            <a:endParaRPr lang="en-US" sz="2800" dirty="0">
              <a:solidFill>
                <a:srgbClr val="000000"/>
              </a:solidFill>
              <a:latin typeface="Gotham Book" pitchFamily="50" charset="0"/>
              <a:ea typeface="Cambria" panose="02040503050406030204" pitchFamily="18" charset="0"/>
            </a:endParaRPr>
          </a:p>
          <a:p>
            <a:endParaRPr lang="en-US" sz="2800" dirty="0">
              <a:latin typeface="Gotham Book" pitchFamily="50" charset="0"/>
            </a:endParaRPr>
          </a:p>
        </p:txBody>
      </p:sp>
      <p:sp>
        <p:nvSpPr>
          <p:cNvPr id="5" name="TextBox 4">
            <a:extLst>
              <a:ext uri="{FF2B5EF4-FFF2-40B4-BE49-F238E27FC236}">
                <a16:creationId xmlns:a16="http://schemas.microsoft.com/office/drawing/2014/main" id="{A07230BA-8599-F178-2F55-479037C34FCB}"/>
              </a:ext>
            </a:extLst>
          </p:cNvPr>
          <p:cNvSpPr txBox="1"/>
          <p:nvPr/>
        </p:nvSpPr>
        <p:spPr>
          <a:xfrm>
            <a:off x="8664404" y="4872803"/>
            <a:ext cx="10696074" cy="1384995"/>
          </a:xfrm>
          <a:prstGeom prst="rect">
            <a:avLst/>
          </a:prstGeom>
          <a:noFill/>
        </p:spPr>
        <p:txBody>
          <a:bodyPr wrap="square" rtlCol="0">
            <a:spAutoFit/>
          </a:bodyPr>
          <a:lstStyle/>
          <a:p>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A Chapter House Corporation (CHC) is a group of volunteers that are alumnae of Pi Phi that volunteer their time to operate the facility. </a:t>
            </a:r>
            <a:endParaRPr lang="en-US" sz="2800" dirty="0">
              <a:latin typeface="Gotham Book" pitchFamily="50" charset="0"/>
            </a:endParaRPr>
          </a:p>
        </p:txBody>
      </p:sp>
      <p:sp>
        <p:nvSpPr>
          <p:cNvPr id="6" name="TextBox 5">
            <a:extLst>
              <a:ext uri="{FF2B5EF4-FFF2-40B4-BE49-F238E27FC236}">
                <a16:creationId xmlns:a16="http://schemas.microsoft.com/office/drawing/2014/main" id="{CD59001E-69EB-2D34-502A-4DBD5191ED46}"/>
              </a:ext>
            </a:extLst>
          </p:cNvPr>
          <p:cNvSpPr txBox="1"/>
          <p:nvPr/>
        </p:nvSpPr>
        <p:spPr>
          <a:xfrm>
            <a:off x="8708189" y="6653496"/>
            <a:ext cx="10830760" cy="1661993"/>
          </a:xfrm>
          <a:prstGeom prst="rect">
            <a:avLst/>
          </a:prstGeom>
          <a:noFill/>
        </p:spPr>
        <p:txBody>
          <a:bodyPr wrap="square" rtlCol="0">
            <a:spAutoFit/>
          </a:bodyPr>
          <a:lstStyle/>
          <a:p>
            <a:r>
              <a:rPr lang="en-US" sz="2800" dirty="0">
                <a:solidFill>
                  <a:srgbClr val="000000"/>
                </a:solidFill>
                <a:effectLst/>
                <a:latin typeface="Gotham Book" pitchFamily="50" charset="0"/>
                <a:ea typeface="Cambria" panose="02040503050406030204" pitchFamily="18" charset="0"/>
                <a:cs typeface="Cambria" panose="02040503050406030204" pitchFamily="18" charset="0"/>
              </a:rPr>
              <a:t>The Fraternity Housing Corporation (FHC) is staff at Headquarters that do the same as CHC, but this is their day-to-day job.</a:t>
            </a:r>
            <a:endParaRPr lang="en-US" sz="2800" dirty="0">
              <a:solidFill>
                <a:srgbClr val="000000"/>
              </a:solidFill>
              <a:effectLst/>
              <a:latin typeface="Gotham Book" pitchFamily="50" charset="0"/>
              <a:ea typeface="Calibri" panose="020F0502020204030204" pitchFamily="34" charset="0"/>
            </a:endParaRPr>
          </a:p>
          <a:p>
            <a:endParaRPr lang="en-US" dirty="0"/>
          </a:p>
        </p:txBody>
      </p:sp>
      <p:pic>
        <p:nvPicPr>
          <p:cNvPr id="7" name="Picture 6">
            <a:extLst>
              <a:ext uri="{FF2B5EF4-FFF2-40B4-BE49-F238E27FC236}">
                <a16:creationId xmlns:a16="http://schemas.microsoft.com/office/drawing/2014/main" id="{4F4A47B0-11D2-DA2D-E42A-50ADB1ADAA4C}"/>
              </a:ext>
            </a:extLst>
          </p:cNvPr>
          <p:cNvPicPr>
            <a:picLocks noChangeAspect="1"/>
          </p:cNvPicPr>
          <p:nvPr/>
        </p:nvPicPr>
        <p:blipFill>
          <a:blip r:embed="rId3"/>
          <a:stretch>
            <a:fillRect/>
          </a:stretch>
        </p:blipFill>
        <p:spPr>
          <a:xfrm>
            <a:off x="7782400" y="6867079"/>
            <a:ext cx="800604" cy="800604"/>
          </a:xfrm>
          <a:prstGeom prst="rect">
            <a:avLst/>
          </a:prstGeom>
        </p:spPr>
      </p:pic>
      <p:pic>
        <p:nvPicPr>
          <p:cNvPr id="8" name="Picture 7">
            <a:extLst>
              <a:ext uri="{FF2B5EF4-FFF2-40B4-BE49-F238E27FC236}">
                <a16:creationId xmlns:a16="http://schemas.microsoft.com/office/drawing/2014/main" id="{916655D2-C5BA-8DA9-24AE-7129060D54AE}"/>
              </a:ext>
            </a:extLst>
          </p:cNvPr>
          <p:cNvPicPr>
            <a:picLocks noChangeAspect="1"/>
          </p:cNvPicPr>
          <p:nvPr/>
        </p:nvPicPr>
        <p:blipFill>
          <a:blip r:embed="rId3"/>
          <a:stretch>
            <a:fillRect/>
          </a:stretch>
        </p:blipFill>
        <p:spPr>
          <a:xfrm>
            <a:off x="7765685" y="5021708"/>
            <a:ext cx="774762" cy="774762"/>
          </a:xfrm>
          <a:prstGeom prst="rect">
            <a:avLst/>
          </a:prstGeom>
        </p:spPr>
      </p:pic>
      <p:pic>
        <p:nvPicPr>
          <p:cNvPr id="9" name="Picture 8">
            <a:extLst>
              <a:ext uri="{FF2B5EF4-FFF2-40B4-BE49-F238E27FC236}">
                <a16:creationId xmlns:a16="http://schemas.microsoft.com/office/drawing/2014/main" id="{164A86DB-24E9-A295-D477-2D5B30C7990C}"/>
              </a:ext>
            </a:extLst>
          </p:cNvPr>
          <p:cNvPicPr>
            <a:picLocks noChangeAspect="1"/>
          </p:cNvPicPr>
          <p:nvPr/>
        </p:nvPicPr>
        <p:blipFill>
          <a:blip r:embed="rId3"/>
          <a:stretch>
            <a:fillRect/>
          </a:stretch>
        </p:blipFill>
        <p:spPr>
          <a:xfrm>
            <a:off x="7795321" y="3176337"/>
            <a:ext cx="774762" cy="774762"/>
          </a:xfrm>
          <a:prstGeom prst="rect">
            <a:avLst/>
          </a:prstGeom>
        </p:spPr>
      </p:pic>
    </p:spTree>
    <p:extLst>
      <p:ext uri="{BB962C8B-B14F-4D97-AF65-F5344CB8AC3E}">
        <p14:creationId xmlns:p14="http://schemas.microsoft.com/office/powerpoint/2010/main" val="107264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497BD-E7A8-A535-741F-A2FF3DF465B2}"/>
            </a:ext>
          </a:extLst>
        </p:cNvPr>
        <p:cNvGrpSpPr/>
        <p:nvPr/>
      </p:nvGrpSpPr>
      <p:grpSpPr>
        <a:xfrm>
          <a:off x="0" y="0"/>
          <a:ext cx="0" cy="0"/>
          <a:chOff x="0" y="0"/>
          <a:chExt cx="0" cy="0"/>
        </a:xfrm>
      </p:grpSpPr>
      <p:pic>
        <p:nvPicPr>
          <p:cNvPr id="6" name="Picture Placeholder 5" descr="Two women sitting on a pouf looking at a computer&#10;&#10;Description automatically generated">
            <a:extLst>
              <a:ext uri="{FF2B5EF4-FFF2-40B4-BE49-F238E27FC236}">
                <a16:creationId xmlns:a16="http://schemas.microsoft.com/office/drawing/2014/main" id="{3AC12853-1561-C847-3B80-232FF719C1FE}"/>
              </a:ext>
            </a:extLst>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t="49" b="49"/>
          <a:stretch>
            <a:fillRect/>
          </a:stretch>
        </p:blipFill>
        <p:spPr>
          <a:xfrm>
            <a:off x="12566650" y="0"/>
            <a:ext cx="7537450" cy="11291888"/>
          </a:xfrm>
        </p:spPr>
      </p:pic>
      <p:sp>
        <p:nvSpPr>
          <p:cNvPr id="3" name="Title 7">
            <a:extLst>
              <a:ext uri="{FF2B5EF4-FFF2-40B4-BE49-F238E27FC236}">
                <a16:creationId xmlns:a16="http://schemas.microsoft.com/office/drawing/2014/main" id="{7831008A-E2AA-C50C-FB41-BAA0B566DBFA}"/>
              </a:ext>
            </a:extLst>
          </p:cNvPr>
          <p:cNvSpPr txBox="1">
            <a:spLocks noGrp="1"/>
          </p:cNvSpPr>
          <p:nvPr>
            <p:ph type="title"/>
          </p:nvPr>
        </p:nvSpPr>
        <p:spPr>
          <a:xfrm>
            <a:off x="1289047" y="567116"/>
            <a:ext cx="10515600" cy="2031325"/>
          </a:xfrm>
        </p:spPr>
        <p:txBody>
          <a:bodyPr/>
          <a:lstStyle/>
          <a:p>
            <a:r>
              <a:rPr lang="en-US" dirty="0"/>
              <a:t>When Should I Reach Out to My CHC or FHC Liaison? </a:t>
            </a:r>
          </a:p>
        </p:txBody>
      </p:sp>
      <p:sp>
        <p:nvSpPr>
          <p:cNvPr id="4" name="Text Placeholder 8">
            <a:extLst>
              <a:ext uri="{FF2B5EF4-FFF2-40B4-BE49-F238E27FC236}">
                <a16:creationId xmlns:a16="http://schemas.microsoft.com/office/drawing/2014/main" id="{7FED97AF-DC55-AE10-283A-B1B5289079F2}"/>
              </a:ext>
            </a:extLst>
          </p:cNvPr>
          <p:cNvSpPr txBox="1">
            <a:spLocks noGrp="1"/>
          </p:cNvSpPr>
          <p:nvPr>
            <p:ph type="body" idx="4294967295"/>
          </p:nvPr>
        </p:nvSpPr>
        <p:spPr>
          <a:xfrm>
            <a:off x="1289047" y="2883231"/>
            <a:ext cx="10515600" cy="7517443"/>
          </a:xfrm>
        </p:spPr>
        <p:txBody>
          <a:bodyPr/>
          <a:lstStyle/>
          <a:p>
            <a:pPr marL="342900" marR="0" lvl="0" indent="-342900">
              <a:buFont typeface="Symbol" panose="05050102010706020507" pitchFamily="18" charset="2"/>
              <a:buChar char=""/>
            </a:pPr>
            <a:r>
              <a:rPr lang="en-US" sz="2000" dirty="0">
                <a:solidFill>
                  <a:srgbClr val="000000"/>
                </a:solidFill>
                <a:effectLst/>
                <a:latin typeface="Gotham Book"/>
                <a:ea typeface="Cambria"/>
                <a:cs typeface="Cambria" panose="02040503050406030204" pitchFamily="18" charset="0"/>
              </a:rPr>
              <a:t>Facility related issues that were reported a while ago to HD that go unresolved</a:t>
            </a:r>
          </a:p>
          <a:p>
            <a:pPr marR="0" lvl="0"/>
            <a:endParaRPr lang="en-US" sz="2000" dirty="0">
              <a:solidFill>
                <a:srgbClr val="000000"/>
              </a:solidFill>
              <a:effectLst/>
              <a:latin typeface="Gotham Book" pitchFamily="50" charset="0"/>
              <a:ea typeface="Calibri" panose="020F0502020204030204" pitchFamily="34" charset="0"/>
            </a:endParaRPr>
          </a:p>
          <a:p>
            <a:pPr marL="342900" marR="0" lvl="0" indent="-342900">
              <a:buFont typeface="Symbol" panose="05050102010706020507" pitchFamily="18" charset="2"/>
              <a:buChar char=""/>
            </a:pPr>
            <a:r>
              <a:rPr lang="en-US" sz="2000" dirty="0">
                <a:solidFill>
                  <a:srgbClr val="000000"/>
                </a:solidFill>
                <a:effectLst/>
                <a:latin typeface="Gotham Book" pitchFamily="50" charset="0"/>
                <a:ea typeface="Cambria" panose="02040503050406030204" pitchFamily="18" charset="0"/>
                <a:cs typeface="Cambria" panose="02040503050406030204" pitchFamily="18" charset="0"/>
              </a:rPr>
              <a:t>House Director issues in general</a:t>
            </a:r>
          </a:p>
          <a:p>
            <a:pPr marR="0" lvl="0"/>
            <a:endParaRPr lang="en-US" sz="2000" dirty="0">
              <a:solidFill>
                <a:srgbClr val="000000"/>
              </a:solidFill>
              <a:effectLst/>
              <a:latin typeface="Gotham Book" pitchFamily="50" charset="0"/>
              <a:ea typeface="Calibri" panose="020F0502020204030204" pitchFamily="34" charset="0"/>
            </a:endParaRPr>
          </a:p>
          <a:p>
            <a:pPr marL="342900" marR="0" lvl="0" indent="-342900">
              <a:buFont typeface="Symbol" panose="05050102010706020507" pitchFamily="18" charset="2"/>
              <a:buChar char=""/>
            </a:pPr>
            <a:r>
              <a:rPr lang="en-US" sz="2000" dirty="0">
                <a:solidFill>
                  <a:srgbClr val="000000"/>
                </a:solidFill>
                <a:effectLst/>
                <a:latin typeface="Gotham Book"/>
                <a:ea typeface="Cambria"/>
                <a:cs typeface="Cambria" panose="02040503050406030204" pitchFamily="18" charset="0"/>
              </a:rPr>
              <a:t>Emergencies that happen at the facility</a:t>
            </a:r>
          </a:p>
          <a:p>
            <a:pPr marR="0" lvl="0"/>
            <a:endParaRPr lang="en-US" sz="2000" dirty="0">
              <a:solidFill>
                <a:srgbClr val="000000"/>
              </a:solidFill>
              <a:effectLst/>
              <a:latin typeface="Gotham Book" pitchFamily="50" charset="0"/>
              <a:ea typeface="Calibri" panose="020F0502020204030204" pitchFamily="34" charset="0"/>
            </a:endParaRPr>
          </a:p>
          <a:p>
            <a:pPr marL="342900" marR="0" lvl="0" indent="-342900">
              <a:buFont typeface="Symbol" panose="05050102010706020507" pitchFamily="18" charset="2"/>
              <a:buChar char=""/>
            </a:pPr>
            <a:r>
              <a:rPr lang="en-US" sz="2000" dirty="0">
                <a:solidFill>
                  <a:srgbClr val="000000"/>
                </a:solidFill>
                <a:effectLst/>
                <a:latin typeface="Gotham Book" pitchFamily="50" charset="0"/>
                <a:ea typeface="Cambria" panose="02040503050406030204" pitchFamily="18" charset="0"/>
                <a:cs typeface="Cambria" panose="02040503050406030204" pitchFamily="18" charset="0"/>
              </a:rPr>
              <a:t>Relationship building- monthly meeting.</a:t>
            </a:r>
          </a:p>
          <a:p>
            <a:pPr marR="0" lvl="0"/>
            <a:endParaRPr lang="en-US" sz="2000" dirty="0">
              <a:solidFill>
                <a:srgbClr val="000000"/>
              </a:solidFill>
              <a:effectLst/>
              <a:latin typeface="Gotham Book" pitchFamily="50" charset="0"/>
              <a:ea typeface="Calibri" panose="020F0502020204030204" pitchFamily="34" charset="0"/>
            </a:endParaRPr>
          </a:p>
          <a:p>
            <a:pPr marL="1028700" lvl="1" indent="-342900">
              <a:lnSpc>
                <a:spcPct val="100000"/>
              </a:lnSpc>
              <a:buFont typeface="Symbol" panose="05050102010706020507" pitchFamily="18" charset="2"/>
              <a:buChar char=""/>
            </a:pPr>
            <a:r>
              <a:rPr lang="en-US" sz="2000" dirty="0">
                <a:solidFill>
                  <a:srgbClr val="000000"/>
                </a:solidFill>
                <a:effectLst/>
                <a:latin typeface="Gotham Book"/>
                <a:ea typeface="Cambria"/>
                <a:cs typeface="Cambria" panose="02040503050406030204" pitchFamily="18" charset="0"/>
              </a:rPr>
              <a:t>You’ll want to ensure you are scheduling monthly meetings with CHC/FHC</a:t>
            </a:r>
          </a:p>
          <a:p>
            <a:pPr marR="0" lvl="0"/>
            <a:endParaRPr lang="en-US" sz="2000" dirty="0">
              <a:solidFill>
                <a:srgbClr val="000000"/>
              </a:solidFill>
              <a:effectLst/>
              <a:latin typeface="Gotham Book" pitchFamily="50" charset="0"/>
              <a:ea typeface="Calibri" panose="020F0502020204030204" pitchFamily="34" charset="0"/>
            </a:endParaRPr>
          </a:p>
          <a:p>
            <a:pPr marL="342900" marR="0" lvl="0" indent="-342900">
              <a:buFont typeface="Symbol" panose="05050102010706020507" pitchFamily="18" charset="2"/>
              <a:buChar char=""/>
            </a:pPr>
            <a:r>
              <a:rPr lang="en-US" sz="2000" dirty="0">
                <a:solidFill>
                  <a:srgbClr val="000000"/>
                </a:solidFill>
                <a:effectLst/>
                <a:latin typeface="Gotham Book"/>
                <a:ea typeface="Cambria"/>
                <a:cs typeface="Cambria" panose="02040503050406030204" pitchFamily="18" charset="0"/>
              </a:rPr>
              <a:t>Budgeting- Chapter/CHC or FHC Agreement</a:t>
            </a:r>
          </a:p>
          <a:p>
            <a:pPr marR="0" lvl="0"/>
            <a:endParaRPr lang="en-US" sz="2000" dirty="0">
              <a:solidFill>
                <a:srgbClr val="000000"/>
              </a:solidFill>
              <a:effectLst/>
              <a:latin typeface="Gotham Book" pitchFamily="50" charset="0"/>
              <a:ea typeface="Calibri" panose="020F0502020204030204" pitchFamily="34" charset="0"/>
            </a:endParaRPr>
          </a:p>
          <a:p>
            <a:pPr marL="342900" marR="0" lvl="0" indent="-342900">
              <a:buFont typeface="Symbol" panose="05050102010706020507" pitchFamily="18" charset="2"/>
              <a:buChar char=""/>
            </a:pPr>
            <a:r>
              <a:rPr lang="en-US" sz="2000" dirty="0">
                <a:solidFill>
                  <a:srgbClr val="000000"/>
                </a:solidFill>
                <a:effectLst/>
                <a:latin typeface="Gotham Book" pitchFamily="50" charset="0"/>
                <a:ea typeface="Cambria" panose="02040503050406030204" pitchFamily="18" charset="0"/>
                <a:cs typeface="Cambria" panose="02040503050406030204" pitchFamily="18" charset="0"/>
              </a:rPr>
              <a:t>Wish List items</a:t>
            </a:r>
          </a:p>
          <a:p>
            <a:pPr marR="0" lvl="0"/>
            <a:endParaRPr lang="en-US" sz="2000" dirty="0">
              <a:solidFill>
                <a:srgbClr val="000000"/>
              </a:solidFill>
              <a:effectLst/>
              <a:latin typeface="Gotham Book" pitchFamily="50" charset="0"/>
              <a:ea typeface="Calibri" panose="020F0502020204030204" pitchFamily="34" charset="0"/>
            </a:endParaRPr>
          </a:p>
          <a:p>
            <a:pPr marL="342900" marR="0" lvl="0" indent="-342900">
              <a:buFont typeface="Symbol" panose="05050102010706020507" pitchFamily="18" charset="2"/>
              <a:buChar char=""/>
            </a:pPr>
            <a:r>
              <a:rPr lang="en-US" sz="2000" dirty="0">
                <a:solidFill>
                  <a:srgbClr val="000000"/>
                </a:solidFill>
                <a:effectLst/>
                <a:latin typeface="Gotham Book"/>
                <a:ea typeface="Cambria"/>
                <a:cs typeface="Cambria" panose="02040503050406030204" pitchFamily="18" charset="0"/>
              </a:rPr>
              <a:t>Communicating Move in/out dates</a:t>
            </a:r>
          </a:p>
          <a:p>
            <a:pPr marR="0" lvl="0"/>
            <a:endParaRPr lang="en-US" sz="2000" dirty="0">
              <a:solidFill>
                <a:srgbClr val="000000"/>
              </a:solidFill>
              <a:effectLst/>
              <a:latin typeface="Gotham Book" pitchFamily="50" charset="0"/>
              <a:ea typeface="Calibri" panose="020F0502020204030204" pitchFamily="34" charset="0"/>
            </a:endParaRPr>
          </a:p>
          <a:p>
            <a:pPr marL="342900" marR="0" lvl="0" indent="-342900">
              <a:buFont typeface="Symbol" panose="05050102010706020507" pitchFamily="18" charset="2"/>
              <a:buChar char=""/>
            </a:pPr>
            <a:r>
              <a:rPr lang="en-US" sz="2000" dirty="0">
                <a:solidFill>
                  <a:srgbClr val="000000"/>
                </a:solidFill>
                <a:effectLst/>
                <a:latin typeface="Gotham Book" pitchFamily="50" charset="0"/>
                <a:ea typeface="Cambria" panose="02040503050406030204" pitchFamily="18" charset="0"/>
                <a:cs typeface="Cambria" panose="02040503050406030204" pitchFamily="18" charset="0"/>
              </a:rPr>
              <a:t>CAPEX projects which are larger projects such as remodels or renovations</a:t>
            </a:r>
          </a:p>
          <a:p>
            <a:pPr marR="0" lvl="0"/>
            <a:endParaRPr lang="en-US" sz="2000" dirty="0">
              <a:solidFill>
                <a:srgbClr val="000000"/>
              </a:solidFill>
              <a:effectLst/>
              <a:latin typeface="Gotham Book" pitchFamily="50" charset="0"/>
              <a:ea typeface="Calibri" panose="020F0502020204030204" pitchFamily="34" charset="0"/>
            </a:endParaRPr>
          </a:p>
          <a:p>
            <a:pPr marL="342900" marR="0" lvl="0" indent="-342900">
              <a:buFont typeface="Symbol" panose="05050102010706020507" pitchFamily="18" charset="2"/>
              <a:buChar char=""/>
            </a:pPr>
            <a:r>
              <a:rPr lang="en-US" sz="2000" dirty="0">
                <a:solidFill>
                  <a:srgbClr val="000000"/>
                </a:solidFill>
                <a:effectLst/>
                <a:latin typeface="Gotham Book"/>
                <a:ea typeface="Cambria"/>
                <a:cs typeface="Cambria" panose="02040503050406030204" pitchFamily="18" charset="0"/>
              </a:rPr>
              <a:t>Planning for events at the facility</a:t>
            </a:r>
          </a:p>
          <a:p>
            <a:pPr marR="0" lvl="0"/>
            <a:endParaRPr lang="en-US" sz="2000" dirty="0">
              <a:solidFill>
                <a:srgbClr val="000000"/>
              </a:solidFill>
              <a:effectLst/>
              <a:latin typeface="Gotham Book" pitchFamily="50" charset="0"/>
              <a:ea typeface="Calibri" panose="020F0502020204030204" pitchFamily="34" charset="0"/>
            </a:endParaRPr>
          </a:p>
          <a:p>
            <a:pPr marL="342900" marR="0" lvl="0" indent="-342900">
              <a:spcAft>
                <a:spcPts val="1000"/>
              </a:spcAft>
              <a:buFont typeface="Symbol" panose="05050102010706020507" pitchFamily="18" charset="2"/>
              <a:buChar char=""/>
            </a:pPr>
            <a:r>
              <a:rPr lang="en-US" sz="2000" dirty="0">
                <a:solidFill>
                  <a:srgbClr val="000000"/>
                </a:solidFill>
                <a:effectLst/>
                <a:latin typeface="Gotham Book"/>
                <a:ea typeface="Cambria"/>
                <a:cs typeface="Cambria" panose="02040503050406030204" pitchFamily="18" charset="0"/>
              </a:rPr>
              <a:t>Ensure your CHC/FHC have a chapter calendar so they are aware of any events that are occurring at the facility.</a:t>
            </a:r>
            <a:endParaRPr lang="en-US" sz="2000" dirty="0">
              <a:solidFill>
                <a:srgbClr val="000000"/>
              </a:solidFill>
              <a:effectLst/>
              <a:latin typeface="Gotham Book"/>
              <a:ea typeface="Cambria"/>
            </a:endParaRPr>
          </a:p>
          <a:p>
            <a:endParaRPr lang="en-US" dirty="0"/>
          </a:p>
        </p:txBody>
      </p:sp>
    </p:spTree>
    <p:extLst>
      <p:ext uri="{BB962C8B-B14F-4D97-AF65-F5344CB8AC3E}">
        <p14:creationId xmlns:p14="http://schemas.microsoft.com/office/powerpoint/2010/main" val="2964179996"/>
      </p:ext>
    </p:extLst>
  </p:cSld>
  <p:clrMapOvr>
    <a:masterClrMapping/>
  </p:clrMapOvr>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70D29-5324-0BE5-4419-9E8A4FC6C3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EE711F-7F1A-E132-CDAA-F652772F3DB2}"/>
              </a:ext>
            </a:extLst>
          </p:cNvPr>
          <p:cNvSpPr txBox="1">
            <a:spLocks noGrp="1"/>
          </p:cNvSpPr>
          <p:nvPr>
            <p:ph type="title"/>
          </p:nvPr>
        </p:nvSpPr>
        <p:spPr>
          <a:xfrm>
            <a:off x="3575047" y="5484890"/>
            <a:ext cx="12954003" cy="1354217"/>
          </a:xfrm>
        </p:spPr>
        <p:txBody>
          <a:bodyPr/>
          <a:lstStyle/>
          <a:p>
            <a:r>
              <a:rPr lang="en-US" dirty="0"/>
              <a:t>Chapter Agreements</a:t>
            </a:r>
          </a:p>
        </p:txBody>
      </p:sp>
    </p:spTree>
    <p:extLst>
      <p:ext uri="{BB962C8B-B14F-4D97-AF65-F5344CB8AC3E}">
        <p14:creationId xmlns:p14="http://schemas.microsoft.com/office/powerpoint/2010/main" val="16281828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03903-CEE4-00BB-C61E-9A75209F65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7767FF-2404-25D7-049C-AD368123B99C}"/>
              </a:ext>
            </a:extLst>
          </p:cNvPr>
          <p:cNvSpPr txBox="1">
            <a:spLocks noGrp="1"/>
          </p:cNvSpPr>
          <p:nvPr>
            <p:ph type="title"/>
          </p:nvPr>
        </p:nvSpPr>
        <p:spPr>
          <a:xfrm>
            <a:off x="1169285" y="1310780"/>
            <a:ext cx="17765530" cy="1015660"/>
          </a:xfrm>
        </p:spPr>
        <p:txBody>
          <a:bodyPr/>
          <a:lstStyle/>
          <a:p>
            <a:r>
              <a:rPr lang="en-US" dirty="0"/>
              <a:t>Chapter Agreements</a:t>
            </a:r>
          </a:p>
        </p:txBody>
      </p:sp>
      <p:pic>
        <p:nvPicPr>
          <p:cNvPr id="5" name="Picture 4" descr="A screenshot of a computer&#10;&#10;Description automatically generated">
            <a:extLst>
              <a:ext uri="{FF2B5EF4-FFF2-40B4-BE49-F238E27FC236}">
                <a16:creationId xmlns:a16="http://schemas.microsoft.com/office/drawing/2014/main" id="{409E7B2B-B58C-1CE2-2A0A-40A85D92E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692" y="2492085"/>
            <a:ext cx="14251389" cy="7744906"/>
          </a:xfrm>
          <a:prstGeom prst="rect">
            <a:avLst/>
          </a:prstGeom>
        </p:spPr>
      </p:pic>
    </p:spTree>
    <p:extLst>
      <p:ext uri="{BB962C8B-B14F-4D97-AF65-F5344CB8AC3E}">
        <p14:creationId xmlns:p14="http://schemas.microsoft.com/office/powerpoint/2010/main" val="42593672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C0485-DC43-B081-05D9-3D9CFE3F2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81041-03C8-1D14-20E0-89DC31B522AF}"/>
              </a:ext>
            </a:extLst>
          </p:cNvPr>
          <p:cNvSpPr txBox="1">
            <a:spLocks noGrp="1"/>
          </p:cNvSpPr>
          <p:nvPr>
            <p:ph type="title"/>
          </p:nvPr>
        </p:nvSpPr>
        <p:spPr>
          <a:xfrm>
            <a:off x="1169285" y="1310780"/>
            <a:ext cx="17765530" cy="1015660"/>
          </a:xfrm>
        </p:spPr>
        <p:txBody>
          <a:bodyPr/>
          <a:lstStyle/>
          <a:p>
            <a:r>
              <a:rPr lang="en-US" dirty="0"/>
              <a:t>House Fund Fee</a:t>
            </a:r>
          </a:p>
        </p:txBody>
      </p:sp>
      <p:sp>
        <p:nvSpPr>
          <p:cNvPr id="3" name="TextBox 2">
            <a:extLst>
              <a:ext uri="{FF2B5EF4-FFF2-40B4-BE49-F238E27FC236}">
                <a16:creationId xmlns:a16="http://schemas.microsoft.com/office/drawing/2014/main" id="{4C1925AA-7EE1-8892-3523-21745EE69E20}"/>
              </a:ext>
            </a:extLst>
          </p:cNvPr>
          <p:cNvSpPr txBox="1"/>
          <p:nvPr/>
        </p:nvSpPr>
        <p:spPr>
          <a:xfrm>
            <a:off x="1169285" y="2671011"/>
            <a:ext cx="17515757" cy="6832640"/>
          </a:xfrm>
          <a:prstGeom prst="rect">
            <a:avLst/>
          </a:prstGeom>
          <a:noFill/>
        </p:spPr>
        <p:txBody>
          <a:bodyPr wrap="square" rtlCol="0">
            <a:spAutoFit/>
          </a:bodyPr>
          <a:lstStyle/>
          <a:p>
            <a:r>
              <a:rPr lang="en-US" sz="6000" dirty="0">
                <a:solidFill>
                  <a:srgbClr val="000000"/>
                </a:solidFill>
                <a:effectLst/>
                <a:latin typeface="Gotham Book" pitchFamily="50" charset="0"/>
                <a:ea typeface="Cambria" panose="02040503050406030204" pitchFamily="18" charset="0"/>
                <a:cs typeface="Cambria" panose="02040503050406030204" pitchFamily="18" charset="0"/>
              </a:rPr>
              <a:t>The House Fund Fee is a one-time fee that is paid by each newly initiated member per the Constitution and Statutes. It is due to the CHC/FHC within 30 days after the New Member is initiated. The House Fund Fee is required by the Constitution &amp;</a:t>
            </a:r>
            <a:r>
              <a:rPr lang="en-US" sz="6000" dirty="0">
                <a:solidFill>
                  <a:srgbClr val="881798"/>
                </a:solidFill>
                <a:effectLst/>
                <a:latin typeface="Gotham Book" pitchFamily="50" charset="0"/>
                <a:ea typeface="Cambria" panose="02040503050406030204" pitchFamily="18" charset="0"/>
                <a:cs typeface="Cambria" panose="02040503050406030204" pitchFamily="18" charset="0"/>
              </a:rPr>
              <a:t> </a:t>
            </a:r>
            <a:r>
              <a:rPr lang="en-US" sz="6000" dirty="0">
                <a:solidFill>
                  <a:srgbClr val="000000"/>
                </a:solidFill>
                <a:effectLst/>
                <a:latin typeface="Gotham Book" pitchFamily="50" charset="0"/>
                <a:ea typeface="Cambria" panose="02040503050406030204" pitchFamily="18" charset="0"/>
                <a:cs typeface="Cambria" panose="02040503050406030204" pitchFamily="18" charset="0"/>
              </a:rPr>
              <a:t>Statutes regardless of facility type. </a:t>
            </a:r>
            <a:endParaRPr lang="en-US" sz="6000" dirty="0">
              <a:solidFill>
                <a:srgbClr val="000000"/>
              </a:solidFill>
              <a:effectLst/>
              <a:latin typeface="Gotham Book" pitchFamily="50" charset="0"/>
              <a:ea typeface="Calibri" panose="020F0502020204030204" pitchFamily="34" charset="0"/>
            </a:endParaRPr>
          </a:p>
          <a:p>
            <a:endParaRPr lang="en-US" dirty="0"/>
          </a:p>
        </p:txBody>
      </p:sp>
    </p:spTree>
    <p:extLst>
      <p:ext uri="{BB962C8B-B14F-4D97-AF65-F5344CB8AC3E}">
        <p14:creationId xmlns:p14="http://schemas.microsoft.com/office/powerpoint/2010/main" val="3177500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ACA2C-E72B-7F15-3E02-E039637282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5EC85-5852-67AB-415A-F932565DF57C}"/>
              </a:ext>
            </a:extLst>
          </p:cNvPr>
          <p:cNvSpPr txBox="1">
            <a:spLocks noGrp="1"/>
          </p:cNvSpPr>
          <p:nvPr>
            <p:ph type="title"/>
          </p:nvPr>
        </p:nvSpPr>
        <p:spPr>
          <a:xfrm>
            <a:off x="3575047" y="5484890"/>
            <a:ext cx="12954003" cy="1354217"/>
          </a:xfrm>
        </p:spPr>
        <p:txBody>
          <a:bodyPr/>
          <a:lstStyle/>
          <a:p>
            <a:r>
              <a:rPr lang="en-US" dirty="0"/>
              <a:t>Questions?</a:t>
            </a:r>
          </a:p>
        </p:txBody>
      </p:sp>
    </p:spTree>
    <p:extLst>
      <p:ext uri="{BB962C8B-B14F-4D97-AF65-F5344CB8AC3E}">
        <p14:creationId xmlns:p14="http://schemas.microsoft.com/office/powerpoint/2010/main" val="25994803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A4E29-0057-37FA-2BA3-BE65F7A3027F}"/>
            </a:ext>
          </a:extLst>
        </p:cNvPr>
        <p:cNvGrpSpPr/>
        <p:nvPr/>
      </p:nvGrpSpPr>
      <p:grpSpPr>
        <a:xfrm>
          <a:off x="0" y="0"/>
          <a:ext cx="0" cy="0"/>
          <a:chOff x="0" y="0"/>
          <a:chExt cx="0" cy="0"/>
        </a:xfrm>
      </p:grpSpPr>
      <p:pic>
        <p:nvPicPr>
          <p:cNvPr id="6" name="Picture Placeholder 5" descr="Two women wearing pink hard hats&#10;&#10;Description automatically generated">
            <a:extLst>
              <a:ext uri="{FF2B5EF4-FFF2-40B4-BE49-F238E27FC236}">
                <a16:creationId xmlns:a16="http://schemas.microsoft.com/office/drawing/2014/main" id="{1D445D04-880D-24CC-D3F6-003994473216}"/>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l="9070" r="9070"/>
          <a:stretch>
            <a:fillRect/>
          </a:stretch>
        </p:blipFill>
        <p:spPr>
          <a:xfrm>
            <a:off x="12566650" y="0"/>
            <a:ext cx="7537450" cy="11291888"/>
          </a:xfrm>
        </p:spPr>
      </p:pic>
      <p:sp>
        <p:nvSpPr>
          <p:cNvPr id="3" name="Title 7">
            <a:extLst>
              <a:ext uri="{FF2B5EF4-FFF2-40B4-BE49-F238E27FC236}">
                <a16:creationId xmlns:a16="http://schemas.microsoft.com/office/drawing/2014/main" id="{7F6FDB7F-9478-94A3-40E1-16B402D3FA97}"/>
              </a:ext>
            </a:extLst>
          </p:cNvPr>
          <p:cNvSpPr txBox="1">
            <a:spLocks noGrp="1"/>
          </p:cNvSpPr>
          <p:nvPr>
            <p:ph type="title"/>
          </p:nvPr>
        </p:nvSpPr>
        <p:spPr>
          <a:xfrm>
            <a:off x="1289047" y="1859777"/>
            <a:ext cx="10515600" cy="738664"/>
          </a:xfrm>
        </p:spPr>
        <p:txBody>
          <a:bodyPr/>
          <a:lstStyle/>
          <a:p>
            <a:r>
              <a:rPr lang="en-US" sz="4800" dirty="0"/>
              <a:t>Working With Your House Director</a:t>
            </a:r>
          </a:p>
        </p:txBody>
      </p:sp>
      <p:sp>
        <p:nvSpPr>
          <p:cNvPr id="4" name="Text Placeholder 8">
            <a:extLst>
              <a:ext uri="{FF2B5EF4-FFF2-40B4-BE49-F238E27FC236}">
                <a16:creationId xmlns:a16="http://schemas.microsoft.com/office/drawing/2014/main" id="{B726AE8D-A5C6-150C-E0DB-73DD6A201E7B}"/>
              </a:ext>
            </a:extLst>
          </p:cNvPr>
          <p:cNvSpPr txBox="1">
            <a:spLocks noGrp="1"/>
          </p:cNvSpPr>
          <p:nvPr>
            <p:ph type="body" idx="4294967295"/>
          </p:nvPr>
        </p:nvSpPr>
        <p:spPr>
          <a:xfrm>
            <a:off x="1289047" y="2883231"/>
            <a:ext cx="10515600" cy="5539978"/>
          </a:xfrm>
        </p:spPr>
        <p:txBody>
          <a:bodyPr/>
          <a:lstStyle/>
          <a:p>
            <a:r>
              <a:rPr lang="en-US" sz="6000" dirty="0">
                <a:solidFill>
                  <a:schemeClr val="tx2"/>
                </a:solidFill>
              </a:rPr>
              <a:t>At your table, come up with a few ideas of instances when you or your Director Housing would need to work with your House Director.</a:t>
            </a:r>
          </a:p>
        </p:txBody>
      </p:sp>
    </p:spTree>
    <p:extLst>
      <p:ext uri="{BB962C8B-B14F-4D97-AF65-F5344CB8AC3E}">
        <p14:creationId xmlns:p14="http://schemas.microsoft.com/office/powerpoint/2010/main" val="2370803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41D6-D476-B8E8-A357-1AC2AA7C9778}"/>
              </a:ext>
            </a:extLst>
          </p:cNvPr>
          <p:cNvSpPr txBox="1">
            <a:spLocks noGrp="1"/>
          </p:cNvSpPr>
          <p:nvPr>
            <p:ph type="title"/>
          </p:nvPr>
        </p:nvSpPr>
        <p:spPr>
          <a:xfrm>
            <a:off x="3506295" y="4570490"/>
            <a:ext cx="12954003" cy="1354217"/>
          </a:xfrm>
        </p:spPr>
        <p:txBody>
          <a:bodyPr/>
          <a:lstStyle/>
          <a:p>
            <a:r>
              <a:rPr lang="en-US" dirty="0"/>
              <a:t>Let’s Mingle!</a:t>
            </a:r>
          </a:p>
        </p:txBody>
      </p:sp>
      <p:sp>
        <p:nvSpPr>
          <p:cNvPr id="3" name="Subtitle 2">
            <a:extLst>
              <a:ext uri="{FF2B5EF4-FFF2-40B4-BE49-F238E27FC236}">
                <a16:creationId xmlns:a16="http://schemas.microsoft.com/office/drawing/2014/main" id="{03DC1BCA-7080-1871-664C-7C345BA62FAB}"/>
              </a:ext>
            </a:extLst>
          </p:cNvPr>
          <p:cNvSpPr txBox="1">
            <a:spLocks noGrp="1"/>
          </p:cNvSpPr>
          <p:nvPr>
            <p:ph type="subTitle" idx="4294967295"/>
          </p:nvPr>
        </p:nvSpPr>
        <p:spPr>
          <a:xfrm>
            <a:off x="3630048" y="6217621"/>
            <a:ext cx="12954003" cy="2769989"/>
          </a:xfrm>
        </p:spPr>
        <p:txBody>
          <a:bodyPr anchorCtr="1"/>
          <a:lstStyle/>
          <a:p>
            <a:pPr marL="571500" indent="-571500">
              <a:buFont typeface="Arial" panose="020B0604020202020204" pitchFamily="34" charset="0"/>
              <a:buChar char="•"/>
            </a:pPr>
            <a:r>
              <a:rPr lang="en-US" dirty="0">
                <a:solidFill>
                  <a:schemeClr val="bg1"/>
                </a:solidFill>
              </a:rPr>
              <a:t>Name</a:t>
            </a:r>
          </a:p>
          <a:p>
            <a:pPr marL="571500" indent="-571500">
              <a:buFont typeface="Arial" panose="020B0604020202020204" pitchFamily="34" charset="0"/>
              <a:buChar char="•"/>
            </a:pPr>
            <a:r>
              <a:rPr lang="en-US" dirty="0">
                <a:solidFill>
                  <a:schemeClr val="bg1"/>
                </a:solidFill>
              </a:rPr>
              <a:t>Chapter</a:t>
            </a:r>
          </a:p>
          <a:p>
            <a:pPr marL="571500" indent="-571500">
              <a:buFont typeface="Arial" panose="020B0604020202020204" pitchFamily="34" charset="0"/>
              <a:buChar char="•"/>
            </a:pPr>
            <a:r>
              <a:rPr lang="en-US" dirty="0">
                <a:solidFill>
                  <a:schemeClr val="bg1"/>
                </a:solidFill>
              </a:rPr>
              <a:t>Hometown</a:t>
            </a:r>
          </a:p>
          <a:p>
            <a:pPr marL="571500" indent="-571500">
              <a:buFont typeface="Arial" panose="020B0604020202020204" pitchFamily="34" charset="0"/>
              <a:buChar char="•"/>
            </a:pPr>
            <a:r>
              <a:rPr lang="en-US" dirty="0">
                <a:solidFill>
                  <a:schemeClr val="bg1"/>
                </a:solidFill>
              </a:rPr>
              <a:t>Year in school</a:t>
            </a:r>
          </a:p>
          <a:p>
            <a:pPr marL="571500" indent="-571500">
              <a:buFont typeface="Arial" panose="020B0604020202020204" pitchFamily="34" charset="0"/>
              <a:buChar char="•"/>
            </a:pPr>
            <a:r>
              <a:rPr lang="en-US" dirty="0">
                <a:solidFill>
                  <a:schemeClr val="bg1"/>
                </a:solidFill>
              </a:rPr>
              <a:t>Major</a:t>
            </a:r>
          </a:p>
        </p:txBody>
      </p:sp>
    </p:spTree>
    <p:extLst>
      <p:ext uri="{BB962C8B-B14F-4D97-AF65-F5344CB8AC3E}">
        <p14:creationId xmlns:p14="http://schemas.microsoft.com/office/powerpoint/2010/main" val="403965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634CE-DF0E-2DC7-E170-14BA239B9A61}"/>
            </a:ext>
          </a:extLst>
        </p:cNvPr>
        <p:cNvGrpSpPr/>
        <p:nvPr/>
      </p:nvGrpSpPr>
      <p:grpSpPr>
        <a:xfrm>
          <a:off x="0" y="0"/>
          <a:ext cx="0" cy="0"/>
          <a:chOff x="0" y="0"/>
          <a:chExt cx="0" cy="0"/>
        </a:xfrm>
      </p:grpSpPr>
      <p:pic>
        <p:nvPicPr>
          <p:cNvPr id="6" name="Picture Placeholder 5" descr="Two women wearing pink hard hats&#10;&#10;Description automatically generated">
            <a:extLst>
              <a:ext uri="{FF2B5EF4-FFF2-40B4-BE49-F238E27FC236}">
                <a16:creationId xmlns:a16="http://schemas.microsoft.com/office/drawing/2014/main" id="{BA4B09D4-FFCC-CE7F-F073-429697FAFA06}"/>
              </a:ext>
            </a:extLst>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l="9070" r="9070"/>
          <a:stretch>
            <a:fillRect/>
          </a:stretch>
        </p:blipFill>
        <p:spPr>
          <a:xfrm>
            <a:off x="12566650" y="0"/>
            <a:ext cx="7537450" cy="11291888"/>
          </a:xfrm>
        </p:spPr>
      </p:pic>
      <p:sp>
        <p:nvSpPr>
          <p:cNvPr id="3" name="Title 7">
            <a:extLst>
              <a:ext uri="{FF2B5EF4-FFF2-40B4-BE49-F238E27FC236}">
                <a16:creationId xmlns:a16="http://schemas.microsoft.com/office/drawing/2014/main" id="{AC28FFB5-5988-B855-E292-241212BF78B1}"/>
              </a:ext>
            </a:extLst>
          </p:cNvPr>
          <p:cNvSpPr txBox="1">
            <a:spLocks noGrp="1"/>
          </p:cNvSpPr>
          <p:nvPr>
            <p:ph type="title"/>
          </p:nvPr>
        </p:nvSpPr>
        <p:spPr>
          <a:xfrm>
            <a:off x="1289047" y="1859777"/>
            <a:ext cx="10515600" cy="738664"/>
          </a:xfrm>
        </p:spPr>
        <p:txBody>
          <a:bodyPr/>
          <a:lstStyle/>
          <a:p>
            <a:r>
              <a:rPr lang="en-US" sz="4800" dirty="0"/>
              <a:t>Working With Your House Director</a:t>
            </a:r>
          </a:p>
        </p:txBody>
      </p:sp>
      <p:sp>
        <p:nvSpPr>
          <p:cNvPr id="4" name="Text Placeholder 8">
            <a:extLst>
              <a:ext uri="{FF2B5EF4-FFF2-40B4-BE49-F238E27FC236}">
                <a16:creationId xmlns:a16="http://schemas.microsoft.com/office/drawing/2014/main" id="{8DD371B6-D818-2B24-A1AF-3ECFEF06ACF9}"/>
              </a:ext>
            </a:extLst>
          </p:cNvPr>
          <p:cNvSpPr txBox="1">
            <a:spLocks noGrp="1"/>
          </p:cNvSpPr>
          <p:nvPr>
            <p:ph type="body" idx="4294967295"/>
          </p:nvPr>
        </p:nvSpPr>
        <p:spPr>
          <a:xfrm>
            <a:off x="1289047" y="2883231"/>
            <a:ext cx="10515600" cy="6397136"/>
          </a:xfrm>
        </p:spPr>
        <p:txBody>
          <a:bodyPr/>
          <a:lstStyle/>
          <a:p>
            <a:pPr marL="342900" marR="0" lvl="0" indent="-342900">
              <a:buFont typeface="Symbol" panose="05050102010706020507" pitchFamily="18" charset="2"/>
              <a:buChar char=""/>
            </a:pPr>
            <a:r>
              <a:rPr lang="en-US" dirty="0">
                <a:solidFill>
                  <a:srgbClr val="000000"/>
                </a:solidFill>
                <a:effectLst/>
                <a:latin typeface="Gotham Book"/>
                <a:ea typeface="Cambria"/>
                <a:cs typeface="Cambria" panose="02040503050406030204" pitchFamily="18" charset="0"/>
              </a:rPr>
              <a:t>Schedule weekly or bi-weekly meetings.</a:t>
            </a:r>
            <a:endParaRPr lang="en-US">
              <a:solidFill>
                <a:srgbClr val="000000"/>
              </a:solidFill>
              <a:effectLst/>
              <a:latin typeface="Gotham Book"/>
              <a:ea typeface="Cambria"/>
            </a:endParaRPr>
          </a:p>
          <a:p>
            <a:pPr marL="342900" marR="0" lvl="0" indent="-342900">
              <a:buFont typeface="Symbol" panose="05050102010706020507" pitchFamily="18" charset="2"/>
              <a:buChar char=""/>
            </a:pPr>
            <a:r>
              <a:rPr lang="en-US" dirty="0">
                <a:solidFill>
                  <a:srgbClr val="000000"/>
                </a:solidFill>
                <a:effectLst/>
                <a:latin typeface="Gotham Book"/>
                <a:ea typeface="Cambria"/>
                <a:cs typeface="Cambria" panose="02040503050406030204" pitchFamily="18" charset="0"/>
              </a:rPr>
              <a:t>Facility related issues that require maintenance or repair</a:t>
            </a:r>
            <a:endParaRPr lang="en-US">
              <a:solidFill>
                <a:srgbClr val="000000"/>
              </a:solidFill>
              <a:effectLst/>
              <a:latin typeface="Gotham Book"/>
              <a:ea typeface="Cambria"/>
            </a:endParaRPr>
          </a:p>
          <a:p>
            <a:pPr marL="1028700" lvl="1" indent="-342900">
              <a:buFont typeface="Symbol" panose="05050102010706020507" pitchFamily="18" charset="2"/>
              <a:buChar char=""/>
            </a:pPr>
            <a:r>
              <a:rPr lang="en-US" dirty="0">
                <a:solidFill>
                  <a:srgbClr val="000000"/>
                </a:solidFill>
                <a:effectLst/>
                <a:latin typeface="Gotham Book"/>
                <a:ea typeface="Cambria"/>
                <a:cs typeface="Cambria" panose="02040503050406030204" pitchFamily="18" charset="0"/>
              </a:rPr>
              <a:t>Email ASAP to ensure your HD is notified. Emailing is the best form so you can track the message and include others on it.</a:t>
            </a:r>
            <a:endParaRPr lang="en-US">
              <a:solidFill>
                <a:srgbClr val="000000"/>
              </a:solidFill>
              <a:effectLst/>
              <a:latin typeface="Gotham Book"/>
              <a:ea typeface="Cambria"/>
            </a:endParaRPr>
          </a:p>
          <a:p>
            <a:pPr marL="342900" marR="0" lvl="0" indent="-342900">
              <a:buFont typeface="Symbol" panose="05050102010706020507" pitchFamily="18" charset="2"/>
              <a:buChar char=""/>
            </a:pPr>
            <a:r>
              <a:rPr lang="en-US" dirty="0">
                <a:solidFill>
                  <a:srgbClr val="000000"/>
                </a:solidFill>
                <a:effectLst/>
                <a:latin typeface="Gotham Book"/>
                <a:ea typeface="Cambria"/>
                <a:cs typeface="Cambria" panose="02040503050406030204" pitchFamily="18" charset="0"/>
              </a:rPr>
              <a:t>Food service issues.</a:t>
            </a:r>
            <a:endParaRPr lang="en-US">
              <a:solidFill>
                <a:srgbClr val="000000"/>
              </a:solidFill>
              <a:effectLst/>
              <a:latin typeface="Gotham Book"/>
              <a:ea typeface="Cambria"/>
            </a:endParaRPr>
          </a:p>
          <a:p>
            <a:pPr marL="342900" marR="0" lvl="0" indent="-342900">
              <a:buFont typeface="Symbol" panose="05050102010706020507" pitchFamily="18" charset="2"/>
              <a:buChar char=""/>
            </a:pPr>
            <a:r>
              <a:rPr lang="en-US" dirty="0">
                <a:solidFill>
                  <a:srgbClr val="000000"/>
                </a:solidFill>
                <a:effectLst/>
                <a:latin typeface="Gotham Book"/>
                <a:ea typeface="Cambria"/>
                <a:cs typeface="Cambria" panose="02040503050406030204" pitchFamily="18" charset="0"/>
              </a:rPr>
              <a:t>Move in/out dates.</a:t>
            </a:r>
            <a:endParaRPr lang="en-US">
              <a:solidFill>
                <a:srgbClr val="000000"/>
              </a:solidFill>
              <a:effectLst/>
              <a:latin typeface="Gotham Book"/>
              <a:ea typeface="Cambria"/>
            </a:endParaRPr>
          </a:p>
          <a:p>
            <a:pPr marL="342900" marR="0" lvl="0" indent="-342900">
              <a:buFont typeface="Symbol" panose="05050102010706020507" pitchFamily="18" charset="2"/>
              <a:buChar char=""/>
            </a:pPr>
            <a:r>
              <a:rPr lang="en-US" dirty="0">
                <a:solidFill>
                  <a:srgbClr val="000000"/>
                </a:solidFill>
                <a:effectLst/>
                <a:latin typeface="Gotham Book"/>
                <a:ea typeface="Cambria"/>
                <a:cs typeface="Cambria" panose="02040503050406030204" pitchFamily="18" charset="0"/>
              </a:rPr>
              <a:t>Emergencies that happen at the facility.</a:t>
            </a:r>
            <a:endParaRPr lang="en-US">
              <a:solidFill>
                <a:srgbClr val="000000"/>
              </a:solidFill>
              <a:effectLst/>
              <a:latin typeface="Gotham Book"/>
              <a:ea typeface="Cambria"/>
            </a:endParaRPr>
          </a:p>
          <a:p>
            <a:pPr marL="342900" marR="0" lvl="0" indent="-342900">
              <a:buFont typeface="Symbol" panose="05050102010706020507" pitchFamily="18" charset="2"/>
              <a:buChar char=""/>
            </a:pPr>
            <a:r>
              <a:rPr lang="en-US" dirty="0">
                <a:solidFill>
                  <a:srgbClr val="000000"/>
                </a:solidFill>
                <a:effectLst/>
                <a:latin typeface="Gotham Book"/>
                <a:ea typeface="Cambria"/>
                <a:cs typeface="Cambria" panose="02040503050406030204" pitchFamily="18" charset="0"/>
              </a:rPr>
              <a:t>Planning for events at the facility.</a:t>
            </a:r>
            <a:endParaRPr lang="en-US">
              <a:solidFill>
                <a:srgbClr val="000000"/>
              </a:solidFill>
              <a:effectLst/>
              <a:latin typeface="Gotham Book"/>
              <a:ea typeface="Cambria"/>
            </a:endParaRPr>
          </a:p>
          <a:p>
            <a:pPr marL="342900" marR="0" lvl="0" indent="-342900">
              <a:spcAft>
                <a:spcPts val="1000"/>
              </a:spcAft>
              <a:buFont typeface="Symbol" panose="05050102010706020507" pitchFamily="18" charset="2"/>
              <a:buChar char=""/>
            </a:pPr>
            <a:r>
              <a:rPr lang="en-US" dirty="0">
                <a:solidFill>
                  <a:srgbClr val="000000"/>
                </a:solidFill>
                <a:effectLst/>
                <a:latin typeface="Gotham Book"/>
                <a:ea typeface="Cambria"/>
                <a:cs typeface="Cambria" panose="02040503050406030204" pitchFamily="18" charset="0"/>
              </a:rPr>
              <a:t>Make sure HD has a chapter calendar, so they are aware of any events that are occurring at the facility. </a:t>
            </a:r>
            <a:endParaRPr lang="en-US" dirty="0">
              <a:solidFill>
                <a:srgbClr val="000000"/>
              </a:solidFill>
              <a:effectLst/>
              <a:latin typeface="Gotham Book"/>
              <a:ea typeface="Cambria"/>
            </a:endParaRPr>
          </a:p>
          <a:p>
            <a:endParaRPr lang="en-US" dirty="0"/>
          </a:p>
        </p:txBody>
      </p:sp>
    </p:spTree>
    <p:extLst>
      <p:ext uri="{BB962C8B-B14F-4D97-AF65-F5344CB8AC3E}">
        <p14:creationId xmlns:p14="http://schemas.microsoft.com/office/powerpoint/2010/main" val="938751548"/>
      </p:ext>
    </p:extLst>
  </p:cSld>
  <p:clrMapOvr>
    <a:masterClrMapping/>
  </p:clrMapOvr>
  <p:extLst>
    <p:ext uri="{6950BFC3-D8DA-4A85-94F7-54DA5524770B}">
      <p188:commentRel xmlns:p188="http://schemas.microsoft.com/office/powerpoint/2018/8/main" r:id="rId2"/>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F21EE-A99F-007B-1E13-CF4F26EE3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2E8F0-BE38-C7E2-6B62-DE0A88F528F1}"/>
              </a:ext>
            </a:extLst>
          </p:cNvPr>
          <p:cNvSpPr txBox="1">
            <a:spLocks noGrp="1"/>
          </p:cNvSpPr>
          <p:nvPr>
            <p:ph type="title"/>
          </p:nvPr>
        </p:nvSpPr>
        <p:spPr>
          <a:xfrm>
            <a:off x="1956898" y="5654675"/>
            <a:ext cx="16002000" cy="2708434"/>
          </a:xfrm>
        </p:spPr>
        <p:txBody>
          <a:bodyPr/>
          <a:lstStyle/>
          <a:p>
            <a:pPr algn="ctr"/>
            <a:r>
              <a:rPr lang="en-US" dirty="0"/>
              <a:t>Housing Contracts &amp; Live In Requirement</a:t>
            </a:r>
          </a:p>
        </p:txBody>
      </p:sp>
    </p:spTree>
    <p:extLst>
      <p:ext uri="{BB962C8B-B14F-4D97-AF65-F5344CB8AC3E}">
        <p14:creationId xmlns:p14="http://schemas.microsoft.com/office/powerpoint/2010/main" val="603596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pic>
        <p:nvPicPr>
          <p:cNvPr id="6" name="Picture Placeholder 5" descr="Two women holding hands in front of a building with balloons&#10;&#10;Description automatically generated">
            <a:extLst>
              <a:ext uri="{FF2B5EF4-FFF2-40B4-BE49-F238E27FC236}">
                <a16:creationId xmlns:a16="http://schemas.microsoft.com/office/drawing/2014/main" id="{F22E81DB-5AF4-5891-3656-10F4A8BC0F0B}"/>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l="8312" r="8312"/>
          <a:stretch>
            <a:fillRect/>
          </a:stretch>
        </p:blipFill>
        <p:spPr>
          <a:xfrm>
            <a:off x="0" y="17463"/>
            <a:ext cx="7537450" cy="11291887"/>
          </a:xfrm>
        </p:spPr>
      </p:pic>
      <p:sp>
        <p:nvSpPr>
          <p:cNvPr id="3" name="Title 1">
            <a:extLst>
              <a:ext uri="{FF2B5EF4-FFF2-40B4-BE49-F238E27FC236}">
                <a16:creationId xmlns:a16="http://schemas.microsoft.com/office/drawing/2014/main" id="{5BB571C7-AB35-A4F0-269E-889926EE5AE5}"/>
              </a:ext>
            </a:extLst>
          </p:cNvPr>
          <p:cNvSpPr txBox="1">
            <a:spLocks noGrp="1"/>
          </p:cNvSpPr>
          <p:nvPr>
            <p:ph type="title"/>
          </p:nvPr>
        </p:nvSpPr>
        <p:spPr>
          <a:xfrm>
            <a:off x="8528051" y="1582778"/>
            <a:ext cx="10591796" cy="1015663"/>
          </a:xfrm>
        </p:spPr>
        <p:txBody>
          <a:bodyPr/>
          <a:lstStyle/>
          <a:p>
            <a:r>
              <a:rPr lang="en-US" dirty="0"/>
              <a:t>Housing Resources</a:t>
            </a:r>
          </a:p>
        </p:txBody>
      </p:sp>
      <p:sp>
        <p:nvSpPr>
          <p:cNvPr id="4" name="Text Placeholder 2">
            <a:extLst>
              <a:ext uri="{FF2B5EF4-FFF2-40B4-BE49-F238E27FC236}">
                <a16:creationId xmlns:a16="http://schemas.microsoft.com/office/drawing/2014/main" id="{8F0CB9DB-2812-AEC5-8EB2-E9070665002C}"/>
              </a:ext>
            </a:extLst>
          </p:cNvPr>
          <p:cNvSpPr txBox="1">
            <a:spLocks noGrp="1"/>
          </p:cNvSpPr>
          <p:nvPr>
            <p:ph type="body" idx="4294967295"/>
          </p:nvPr>
        </p:nvSpPr>
        <p:spPr>
          <a:xfrm>
            <a:off x="8528051" y="2883231"/>
            <a:ext cx="11312022" cy="3760004"/>
          </a:xfrm>
        </p:spPr>
        <p:txBody>
          <a:bodyPr/>
          <a:lstStyle/>
          <a:p>
            <a:pPr marL="342900" marR="0" lvl="0" indent="-342900">
              <a:buFont typeface="Symbol" panose="05050102010706020507" pitchFamily="18" charset="2"/>
              <a:buChar char=""/>
            </a:pPr>
            <a:r>
              <a:rPr lang="en-US" sz="4000" dirty="0">
                <a:solidFill>
                  <a:srgbClr val="000000"/>
                </a:solidFill>
                <a:effectLst/>
                <a:latin typeface="Gotham Book" pitchFamily="50" charset="0"/>
                <a:ea typeface="Cambria" panose="02040503050406030204" pitchFamily="18" charset="0"/>
                <a:cs typeface="Cambria" panose="02040503050406030204" pitchFamily="18" charset="0"/>
              </a:rPr>
              <a:t>Housing Contract Guide</a:t>
            </a:r>
            <a:endParaRPr lang="en-US" sz="4000" dirty="0">
              <a:solidFill>
                <a:srgbClr val="000000"/>
              </a:solidFill>
              <a:effectLst/>
              <a:latin typeface="Gotham Book" pitchFamily="50" charset="0"/>
              <a:ea typeface="Calibri" panose="020F0502020204030204" pitchFamily="34" charset="0"/>
            </a:endParaRPr>
          </a:p>
          <a:p>
            <a:pPr marL="342900" marR="0" lvl="0" indent="-342900">
              <a:buFont typeface="Symbol" panose="05050102010706020507" pitchFamily="18" charset="2"/>
              <a:buChar char=""/>
            </a:pPr>
            <a:r>
              <a:rPr lang="en-US" sz="4000" dirty="0">
                <a:solidFill>
                  <a:srgbClr val="000000"/>
                </a:solidFill>
                <a:effectLst/>
                <a:latin typeface="Gotham Book" pitchFamily="50" charset="0"/>
                <a:ea typeface="Cambria" panose="02040503050406030204" pitchFamily="18" charset="0"/>
                <a:cs typeface="Cambria" panose="02040503050406030204" pitchFamily="18" charset="0"/>
              </a:rPr>
              <a:t>House Rules Template</a:t>
            </a:r>
            <a:endParaRPr lang="en-US" sz="4000" dirty="0">
              <a:solidFill>
                <a:srgbClr val="000000"/>
              </a:solidFill>
              <a:effectLst/>
              <a:latin typeface="Gotham Book" pitchFamily="50" charset="0"/>
              <a:ea typeface="Calibri" panose="020F0502020204030204" pitchFamily="34" charset="0"/>
            </a:endParaRPr>
          </a:p>
          <a:p>
            <a:pPr marL="342900" marR="0" lvl="0" indent="-342900">
              <a:buFont typeface="Symbol" panose="05050102010706020507" pitchFamily="18" charset="2"/>
              <a:buChar char=""/>
            </a:pPr>
            <a:r>
              <a:rPr lang="en-US" sz="4000" dirty="0">
                <a:solidFill>
                  <a:srgbClr val="000000"/>
                </a:solidFill>
                <a:effectLst/>
                <a:latin typeface="Gotham Book" pitchFamily="50" charset="0"/>
                <a:ea typeface="Cambria" panose="02040503050406030204" pitchFamily="18" charset="0"/>
                <a:cs typeface="Cambria" panose="02040503050406030204" pitchFamily="18" charset="0"/>
              </a:rPr>
              <a:t>Member Housing Residency Request Form</a:t>
            </a:r>
            <a:endParaRPr lang="en-US" sz="4000" dirty="0">
              <a:solidFill>
                <a:srgbClr val="000000"/>
              </a:solidFill>
              <a:effectLst/>
              <a:latin typeface="Gotham Book" pitchFamily="50" charset="0"/>
              <a:ea typeface="Calibri" panose="020F0502020204030204" pitchFamily="34" charset="0"/>
            </a:endParaRPr>
          </a:p>
          <a:p>
            <a:pPr marL="342900" marR="0" lvl="0" indent="-342900">
              <a:buFont typeface="Symbol" panose="05050102010706020507" pitchFamily="18" charset="2"/>
              <a:buChar char=""/>
            </a:pPr>
            <a:r>
              <a:rPr lang="en-US" sz="4000" dirty="0">
                <a:solidFill>
                  <a:srgbClr val="000000"/>
                </a:solidFill>
                <a:effectLst/>
                <a:latin typeface="Gotham Book" pitchFamily="50" charset="0"/>
                <a:ea typeface="Cambria" panose="02040503050406030204" pitchFamily="18" charset="0"/>
                <a:cs typeface="Cambria" panose="02040503050406030204" pitchFamily="18" charset="0"/>
              </a:rPr>
              <a:t>Point System Guide</a:t>
            </a:r>
            <a:endParaRPr lang="en-US" sz="4000" dirty="0">
              <a:solidFill>
                <a:srgbClr val="000000"/>
              </a:solidFill>
              <a:effectLst/>
              <a:latin typeface="Gotham Book" pitchFamily="50" charset="0"/>
              <a:ea typeface="Calibri" panose="020F0502020204030204" pitchFamily="34" charset="0"/>
            </a:endParaRPr>
          </a:p>
          <a:p>
            <a:pPr marL="342900" marR="0" lvl="0" indent="-342900">
              <a:spcAft>
                <a:spcPts val="1000"/>
              </a:spcAft>
              <a:buFont typeface="Symbol" panose="05050102010706020507" pitchFamily="18" charset="2"/>
              <a:buChar char=""/>
            </a:pPr>
            <a:r>
              <a:rPr lang="en-US" sz="4000" dirty="0">
                <a:solidFill>
                  <a:srgbClr val="000000"/>
                </a:solidFill>
                <a:effectLst/>
                <a:latin typeface="Gotham Book" pitchFamily="50" charset="0"/>
                <a:ea typeface="Cambria" panose="02040503050406030204" pitchFamily="18" charset="0"/>
                <a:cs typeface="Cambria" panose="02040503050406030204" pitchFamily="18" charset="0"/>
              </a:rPr>
              <a:t>Resident Room Agreement Form</a:t>
            </a:r>
            <a:endParaRPr lang="en-US" sz="4000" dirty="0">
              <a:solidFill>
                <a:srgbClr val="000000"/>
              </a:solidFill>
              <a:effectLst/>
              <a:latin typeface="Gotham Book" pitchFamily="50" charset="0"/>
              <a:ea typeface="Calibri" panose="020F0502020204030204" pitchFamily="34" charset="0"/>
            </a:endParaRPr>
          </a:p>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C331A-E152-CFE1-FA7B-A5A9F3F8DA5D}"/>
              </a:ext>
            </a:extLst>
          </p:cNvPr>
          <p:cNvSpPr txBox="1">
            <a:spLocks noGrp="1"/>
          </p:cNvSpPr>
          <p:nvPr>
            <p:ph type="title"/>
          </p:nvPr>
        </p:nvSpPr>
        <p:spPr/>
        <p:txBody>
          <a:bodyPr/>
          <a:lstStyle/>
          <a:p>
            <a:r>
              <a:rPr lang="en-US" dirty="0"/>
              <a:t>Pi Beta Phi Live In Requirement</a:t>
            </a:r>
          </a:p>
        </p:txBody>
      </p:sp>
      <p:sp>
        <p:nvSpPr>
          <p:cNvPr id="3" name="Text Placeholder 2">
            <a:extLst>
              <a:ext uri="{FF2B5EF4-FFF2-40B4-BE49-F238E27FC236}">
                <a16:creationId xmlns:a16="http://schemas.microsoft.com/office/drawing/2014/main" id="{BD94DDE4-87F4-E358-E2D1-A6C86175D8F3}"/>
              </a:ext>
            </a:extLst>
          </p:cNvPr>
          <p:cNvSpPr txBox="1">
            <a:spLocks noGrp="1"/>
          </p:cNvSpPr>
          <p:nvPr>
            <p:ph type="body" idx="4294967295"/>
          </p:nvPr>
        </p:nvSpPr>
        <p:spPr>
          <a:xfrm>
            <a:off x="1201923" y="3063870"/>
            <a:ext cx="17765530" cy="5724644"/>
          </a:xfrm>
        </p:spPr>
        <p:txBody>
          <a:bodyPr/>
          <a:lstStyle/>
          <a:p>
            <a:r>
              <a:rPr lang="en-US" sz="4800" dirty="0">
                <a:solidFill>
                  <a:srgbClr val="000000"/>
                </a:solidFill>
                <a:effectLst/>
                <a:latin typeface="Gotham Book"/>
                <a:ea typeface="Cambria"/>
                <a:cs typeface="Cambria" panose="02040503050406030204" pitchFamily="18" charset="0"/>
              </a:rPr>
              <a:t>“</a:t>
            </a:r>
            <a:r>
              <a:rPr lang="en-US" sz="4800" i="1" dirty="0">
                <a:solidFill>
                  <a:srgbClr val="000000"/>
                </a:solidFill>
                <a:effectLst/>
                <a:latin typeface="Gotham Book"/>
                <a:ea typeface="Cambria"/>
                <a:cs typeface="Cambria" panose="02040503050406030204" pitchFamily="18" charset="0"/>
              </a:rPr>
              <a:t>Following university regulations, all collegiate initiated members of the chapter shall be required to live in the chapter facility or other quarters where chapter members are housed together, if space available, and pursuant to the terms of the housing contract, unless special permission to live elsewhere has been granted by the Alumnae Advisory Committee or the Regional Team</a:t>
            </a:r>
            <a:r>
              <a:rPr lang="en-US" sz="4800" i="1" dirty="0">
                <a:solidFill>
                  <a:srgbClr val="000000"/>
                </a:solidFill>
                <a:latin typeface="Gotham Book"/>
                <a:ea typeface="Cambria"/>
                <a:cs typeface="Cambria" panose="02040503050406030204" pitchFamily="18" charset="0"/>
              </a:rPr>
              <a:t>."</a:t>
            </a:r>
            <a:r>
              <a:rPr lang="en-US" sz="4800" i="1" dirty="0">
                <a:solidFill>
                  <a:srgbClr val="000000"/>
                </a:solidFill>
                <a:effectLst/>
                <a:latin typeface="Gotham Book"/>
                <a:ea typeface="Cambria"/>
                <a:cs typeface="Cambria" panose="02040503050406030204" pitchFamily="18" charset="0"/>
              </a:rPr>
              <a:t> </a:t>
            </a:r>
            <a:endParaRPr lang="en-US" sz="4800">
              <a:solidFill>
                <a:srgbClr val="000000"/>
              </a:solidFill>
              <a:latin typeface="Gotham Book"/>
              <a:ea typeface="Cambria"/>
              <a:cs typeface="Cambria" panose="02040503050406030204" pitchFamily="18" charset="0"/>
            </a:endParaRPr>
          </a:p>
          <a:p>
            <a:r>
              <a:rPr lang="en-US" sz="4800" i="1" dirty="0">
                <a:solidFill>
                  <a:srgbClr val="000000"/>
                </a:solidFill>
                <a:effectLst/>
                <a:latin typeface="Gotham Book"/>
                <a:ea typeface="Cambria"/>
                <a:cs typeface="Cambria" panose="02040503050406030204" pitchFamily="18" charset="0"/>
              </a:rPr>
              <a:t>(Pi Beta Phi Statutes, Article IX</a:t>
            </a:r>
            <a:r>
              <a:rPr lang="en-US" sz="4800" i="1" dirty="0">
                <a:solidFill>
                  <a:srgbClr val="000000"/>
                </a:solidFill>
                <a:latin typeface="Gotham Book"/>
                <a:ea typeface="Cambria"/>
                <a:cs typeface="Cambria" panose="02040503050406030204" pitchFamily="18" charset="0"/>
              </a:rPr>
              <a:t>)</a:t>
            </a:r>
            <a:endParaRPr lang="en-US" sz="4800" dirty="0">
              <a:solidFill>
                <a:srgbClr val="000000"/>
              </a:solidFill>
              <a:effectLst/>
              <a:latin typeface="Gotham Book"/>
              <a:ea typeface="Cambria"/>
            </a:endParaRPr>
          </a:p>
          <a:p>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A9AD4-0FC1-73B5-84AE-A2810E9C75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654CA-9A20-7102-E40F-5D7BF56322F3}"/>
              </a:ext>
            </a:extLst>
          </p:cNvPr>
          <p:cNvSpPr txBox="1">
            <a:spLocks noGrp="1"/>
          </p:cNvSpPr>
          <p:nvPr>
            <p:ph type="title"/>
          </p:nvPr>
        </p:nvSpPr>
        <p:spPr/>
        <p:txBody>
          <a:bodyPr/>
          <a:lstStyle/>
          <a:p>
            <a:r>
              <a:rPr lang="en-US" dirty="0"/>
              <a:t>Key Housing Dates</a:t>
            </a:r>
          </a:p>
        </p:txBody>
      </p:sp>
      <p:sp>
        <p:nvSpPr>
          <p:cNvPr id="3" name="Text Placeholder 2">
            <a:extLst>
              <a:ext uri="{FF2B5EF4-FFF2-40B4-BE49-F238E27FC236}">
                <a16:creationId xmlns:a16="http://schemas.microsoft.com/office/drawing/2014/main" id="{4265C596-5D85-255D-25CD-4A00373FB2C2}"/>
              </a:ext>
            </a:extLst>
          </p:cNvPr>
          <p:cNvSpPr txBox="1">
            <a:spLocks noGrp="1"/>
          </p:cNvSpPr>
          <p:nvPr>
            <p:ph type="body" idx="4294967295"/>
          </p:nvPr>
        </p:nvSpPr>
        <p:spPr>
          <a:xfrm>
            <a:off x="1289047" y="2911477"/>
            <a:ext cx="17297403" cy="4431983"/>
          </a:xfrm>
        </p:spPr>
        <p:txBody>
          <a:bodyPr/>
          <a:lstStyle/>
          <a:p>
            <a:r>
              <a:rPr lang="en-US" dirty="0"/>
              <a:t>By September 1 – VPFH &amp; DH should explain the Member Housing Residency Request Form to all members and New Members.</a:t>
            </a:r>
          </a:p>
          <a:p>
            <a:endParaRPr lang="en-US" dirty="0"/>
          </a:p>
          <a:p>
            <a:r>
              <a:rPr lang="en-US" dirty="0">
                <a:latin typeface="Gotham Book"/>
              </a:rPr>
              <a:t>By September 15 – The Member Housing Residency Request Forms (MHRRF) should be filled out and turned into the VPFH.</a:t>
            </a:r>
          </a:p>
          <a:p>
            <a:endParaRPr lang="en-US" dirty="0"/>
          </a:p>
          <a:p>
            <a:r>
              <a:rPr lang="en-US" dirty="0">
                <a:latin typeface="Gotham Book"/>
              </a:rPr>
              <a:t>By September 30 – The Alumnae Advisory Committee (AAC) approves/denies live-in and live-out requests using completed MHRRFs.</a:t>
            </a:r>
          </a:p>
        </p:txBody>
      </p:sp>
    </p:spTree>
    <p:extLst>
      <p:ext uri="{BB962C8B-B14F-4D97-AF65-F5344CB8AC3E}">
        <p14:creationId xmlns:p14="http://schemas.microsoft.com/office/powerpoint/2010/main" val="3595578439"/>
      </p:ext>
    </p:extLst>
  </p:cSld>
  <p:clrMapOvr>
    <a:masterClrMapping/>
  </p:clrMapOvr>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65BDA-26DB-45EB-61EF-7C4043ECF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6E906C-B5E7-E627-149F-0E2E57911D55}"/>
              </a:ext>
            </a:extLst>
          </p:cNvPr>
          <p:cNvSpPr txBox="1">
            <a:spLocks noGrp="1"/>
          </p:cNvSpPr>
          <p:nvPr>
            <p:ph type="title"/>
          </p:nvPr>
        </p:nvSpPr>
        <p:spPr/>
        <p:txBody>
          <a:bodyPr/>
          <a:lstStyle/>
          <a:p>
            <a:r>
              <a:rPr lang="en-US" dirty="0"/>
              <a:t>Housing Contract Guidelines</a:t>
            </a:r>
          </a:p>
        </p:txBody>
      </p:sp>
      <p:sp>
        <p:nvSpPr>
          <p:cNvPr id="3" name="Text Placeholder 2">
            <a:extLst>
              <a:ext uri="{FF2B5EF4-FFF2-40B4-BE49-F238E27FC236}">
                <a16:creationId xmlns:a16="http://schemas.microsoft.com/office/drawing/2014/main" id="{8F535820-B9E9-5F06-026B-E658AD32973D}"/>
              </a:ext>
            </a:extLst>
          </p:cNvPr>
          <p:cNvSpPr txBox="1">
            <a:spLocks noGrp="1"/>
          </p:cNvSpPr>
          <p:nvPr>
            <p:ph type="body" idx="4294967295"/>
          </p:nvPr>
        </p:nvSpPr>
        <p:spPr>
          <a:xfrm>
            <a:off x="1289047" y="2911477"/>
            <a:ext cx="17297403" cy="5852884"/>
          </a:xfrm>
        </p:spPr>
        <p:txBody>
          <a:bodyPr/>
          <a:lstStyle/>
          <a:p>
            <a:pPr marL="342900" indent="-342900">
              <a:buFont typeface="Symbol" panose="05050102010706020507" pitchFamily="18" charset="2"/>
              <a:buChar char=""/>
            </a:pPr>
            <a:r>
              <a:rPr lang="en-US" sz="4800" dirty="0">
                <a:solidFill>
                  <a:srgbClr val="000000"/>
                </a:solidFill>
                <a:latin typeface="Gotham Book"/>
                <a:ea typeface="Cambria"/>
                <a:cs typeface="Cambria" panose="02040503050406030204" pitchFamily="18" charset="0"/>
              </a:rPr>
              <a:t> </a:t>
            </a:r>
            <a:r>
              <a:rPr lang="en-US" sz="4800" dirty="0">
                <a:solidFill>
                  <a:srgbClr val="000000"/>
                </a:solidFill>
                <a:effectLst/>
                <a:latin typeface="Gotham Book"/>
                <a:ea typeface="Cambria"/>
                <a:cs typeface="Cambria" panose="02040503050406030204" pitchFamily="18" charset="0"/>
              </a:rPr>
              <a:t>Housing contracts are for the full school year. Half-year contracts are allowed by exception only through approval by the FHS. </a:t>
            </a:r>
            <a:endParaRPr lang="en-US" sz="4800" dirty="0">
              <a:solidFill>
                <a:srgbClr val="000000"/>
              </a:solidFill>
              <a:effectLst/>
              <a:latin typeface="Gotham Book"/>
              <a:ea typeface="Cambria"/>
            </a:endParaRPr>
          </a:p>
          <a:p>
            <a:pPr marL="342900" indent="-342900">
              <a:buFont typeface="Symbol" panose="05050102010706020507" pitchFamily="18" charset="2"/>
              <a:buChar char=""/>
            </a:pPr>
            <a:r>
              <a:rPr lang="en-US" sz="4800" dirty="0">
                <a:solidFill>
                  <a:srgbClr val="000000"/>
                </a:solidFill>
                <a:latin typeface="Gotham Book"/>
                <a:ea typeface="Cambria"/>
                <a:cs typeface="Cambria" panose="02040503050406030204" pitchFamily="18" charset="0"/>
              </a:rPr>
              <a:t> </a:t>
            </a:r>
            <a:r>
              <a:rPr lang="en-US" sz="4800" dirty="0">
                <a:solidFill>
                  <a:srgbClr val="000000"/>
                </a:solidFill>
                <a:effectLst/>
                <a:latin typeface="Gotham Book"/>
                <a:ea typeface="Cambria"/>
                <a:cs typeface="Cambria" panose="02040503050406030204" pitchFamily="18" charset="0"/>
              </a:rPr>
              <a:t>Housing contracts are signed within </a:t>
            </a:r>
            <a:r>
              <a:rPr lang="en-US" sz="4800" dirty="0" err="1">
                <a:solidFill>
                  <a:srgbClr val="000000"/>
                </a:solidFill>
                <a:effectLst/>
                <a:latin typeface="Gotham Book"/>
                <a:ea typeface="Cambria"/>
                <a:cs typeface="Cambria" panose="02040503050406030204" pitchFamily="18" charset="0"/>
              </a:rPr>
              <a:t>greekbill</a:t>
            </a:r>
            <a:r>
              <a:rPr lang="en-US" sz="4800" dirty="0">
                <a:solidFill>
                  <a:srgbClr val="000000"/>
                </a:solidFill>
                <a:effectLst/>
                <a:latin typeface="Gotham Book"/>
                <a:ea typeface="Cambria"/>
                <a:cs typeface="Cambria" panose="02040503050406030204" pitchFamily="18" charset="0"/>
              </a:rPr>
              <a:t>. </a:t>
            </a:r>
            <a:endParaRPr lang="en-US" sz="4800" dirty="0">
              <a:solidFill>
                <a:srgbClr val="000000"/>
              </a:solidFill>
              <a:effectLst/>
              <a:latin typeface="Gotham Book" pitchFamily="50" charset="0"/>
              <a:ea typeface="Calibri" panose="020F0502020204030204" pitchFamily="34" charset="0"/>
            </a:endParaRPr>
          </a:p>
          <a:p>
            <a:pPr marL="342900" indent="-342900">
              <a:spcAft>
                <a:spcPts val="1000"/>
              </a:spcAft>
              <a:buFont typeface="Symbol" panose="05050102010706020507" pitchFamily="18" charset="2"/>
              <a:buChar char=""/>
            </a:pPr>
            <a:r>
              <a:rPr lang="en-US" sz="4800" dirty="0">
                <a:solidFill>
                  <a:srgbClr val="000000"/>
                </a:solidFill>
                <a:latin typeface="Gotham Book"/>
                <a:ea typeface="Cambria"/>
                <a:cs typeface="Cambria" panose="02040503050406030204" pitchFamily="18" charset="0"/>
              </a:rPr>
              <a:t> </a:t>
            </a:r>
            <a:r>
              <a:rPr lang="en-US" sz="4800" dirty="0">
                <a:solidFill>
                  <a:srgbClr val="000000"/>
                </a:solidFill>
                <a:effectLst/>
                <a:latin typeface="Gotham Book"/>
                <a:ea typeface="Cambria"/>
                <a:cs typeface="Cambria" panose="02040503050406030204" pitchFamily="18" charset="0"/>
              </a:rPr>
              <a:t>Members who plan to study off campus or abroad for a portion of the school year may “share” contracts to ensure every bed is full throughout the school year. Each member involved must sign their own contract on </a:t>
            </a:r>
            <a:r>
              <a:rPr lang="en-US" sz="4800" dirty="0" err="1">
                <a:solidFill>
                  <a:srgbClr val="000000"/>
                </a:solidFill>
                <a:effectLst/>
                <a:latin typeface="Gotham Book"/>
                <a:ea typeface="Cambria"/>
                <a:cs typeface="Cambria" panose="02040503050406030204" pitchFamily="18" charset="0"/>
              </a:rPr>
              <a:t>greekbill</a:t>
            </a:r>
            <a:r>
              <a:rPr lang="en-US" sz="4800" dirty="0">
                <a:solidFill>
                  <a:srgbClr val="000000"/>
                </a:solidFill>
                <a:effectLst/>
                <a:latin typeface="Gotham Book"/>
                <a:ea typeface="Cambria"/>
                <a:cs typeface="Cambria" panose="02040503050406030204" pitchFamily="18" charset="0"/>
              </a:rPr>
              <a:t>. </a:t>
            </a:r>
            <a:endParaRPr lang="en-US" sz="4800" dirty="0">
              <a:solidFill>
                <a:srgbClr val="000000"/>
              </a:solidFill>
              <a:effectLst/>
              <a:latin typeface="Gotham Book" pitchFamily="50" charset="0"/>
              <a:ea typeface="Calibri" panose="020F0502020204030204" pitchFamily="34" charset="0"/>
            </a:endParaRPr>
          </a:p>
          <a:p>
            <a:endParaRPr lang="en-US" dirty="0"/>
          </a:p>
        </p:txBody>
      </p:sp>
    </p:spTree>
    <p:extLst>
      <p:ext uri="{BB962C8B-B14F-4D97-AF65-F5344CB8AC3E}">
        <p14:creationId xmlns:p14="http://schemas.microsoft.com/office/powerpoint/2010/main" val="7861291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7E2F0-B360-891B-5E17-6F9956D44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47475C-5D27-42BD-9453-18D383615113}"/>
              </a:ext>
            </a:extLst>
          </p:cNvPr>
          <p:cNvSpPr txBox="1">
            <a:spLocks noGrp="1"/>
          </p:cNvSpPr>
          <p:nvPr>
            <p:ph type="title"/>
          </p:nvPr>
        </p:nvSpPr>
        <p:spPr/>
        <p:txBody>
          <a:bodyPr/>
          <a:lstStyle/>
          <a:p>
            <a:r>
              <a:rPr lang="en-US" dirty="0"/>
              <a:t>Key Housing Dates</a:t>
            </a:r>
          </a:p>
        </p:txBody>
      </p:sp>
      <p:sp>
        <p:nvSpPr>
          <p:cNvPr id="3" name="Text Placeholder 2">
            <a:extLst>
              <a:ext uri="{FF2B5EF4-FFF2-40B4-BE49-F238E27FC236}">
                <a16:creationId xmlns:a16="http://schemas.microsoft.com/office/drawing/2014/main" id="{56C06DFF-AE44-263A-4F9A-BA0A69688189}"/>
              </a:ext>
            </a:extLst>
          </p:cNvPr>
          <p:cNvSpPr txBox="1">
            <a:spLocks noGrp="1"/>
          </p:cNvSpPr>
          <p:nvPr>
            <p:ph type="body" idx="4294967295"/>
          </p:nvPr>
        </p:nvSpPr>
        <p:spPr>
          <a:xfrm>
            <a:off x="1289046" y="2626686"/>
            <a:ext cx="17297403" cy="7755969"/>
          </a:xfrm>
        </p:spPr>
        <p:txBody>
          <a:bodyPr/>
          <a:lstStyle/>
          <a:p>
            <a:r>
              <a:rPr lang="en-US" sz="2800" b="1" dirty="0"/>
              <a:t>By September 1 </a:t>
            </a:r>
            <a:r>
              <a:rPr lang="en-US" sz="2800" dirty="0"/>
              <a:t>– VPFH &amp; DH should explain the Member Housing Residency Request Form to all members and New Members.</a:t>
            </a:r>
          </a:p>
          <a:p>
            <a:endParaRPr lang="en-US" sz="2800" dirty="0"/>
          </a:p>
          <a:p>
            <a:r>
              <a:rPr lang="en-US" sz="2800" b="1" dirty="0"/>
              <a:t>By September 15 </a:t>
            </a:r>
            <a:r>
              <a:rPr lang="en-US" sz="2800" dirty="0"/>
              <a:t>– The MHRRF should be filled out and turned into the VPFH.</a:t>
            </a:r>
          </a:p>
          <a:p>
            <a:endParaRPr lang="en-US" sz="2800" dirty="0"/>
          </a:p>
          <a:p>
            <a:r>
              <a:rPr lang="en-US" sz="2800" b="1" dirty="0"/>
              <a:t>By September 30 </a:t>
            </a:r>
            <a:r>
              <a:rPr lang="en-US" sz="2800" dirty="0"/>
              <a:t>– The AAC approves/denies live-in and live-out requests using completed MHRRFs.</a:t>
            </a:r>
          </a:p>
          <a:p>
            <a:endParaRPr lang="en-US" sz="2800" dirty="0"/>
          </a:p>
          <a:p>
            <a:r>
              <a:rPr lang="en-US" sz="2800" b="1" dirty="0"/>
              <a:t>By October 30 </a:t>
            </a:r>
            <a:r>
              <a:rPr lang="en-US" sz="2800" dirty="0"/>
              <a:t>– The VPFH updates housing contracts in </a:t>
            </a:r>
            <a:r>
              <a:rPr lang="en-US" sz="2800" dirty="0" err="1"/>
              <a:t>greekbill</a:t>
            </a:r>
            <a:r>
              <a:rPr lang="en-US" sz="2800" dirty="0"/>
              <a:t> with chapter-specific information.</a:t>
            </a:r>
          </a:p>
          <a:p>
            <a:endParaRPr lang="en-US" sz="2800" dirty="0"/>
          </a:p>
          <a:p>
            <a:r>
              <a:rPr lang="en-US" sz="2800" b="1" dirty="0"/>
              <a:t>In November </a:t>
            </a:r>
            <a:r>
              <a:rPr lang="en-US" sz="2800" dirty="0"/>
              <a:t>– Headquarters staff will review and approve the housing contract in </a:t>
            </a:r>
            <a:r>
              <a:rPr lang="en-US" sz="2800" dirty="0" err="1"/>
              <a:t>greekbill</a:t>
            </a:r>
            <a:r>
              <a:rPr lang="en-US" sz="2800" dirty="0"/>
              <a:t>.</a:t>
            </a:r>
          </a:p>
          <a:p>
            <a:endParaRPr lang="en-US" sz="2800" dirty="0"/>
          </a:p>
          <a:p>
            <a:r>
              <a:rPr lang="en-US" sz="2800" b="1" dirty="0"/>
              <a:t>By January 20 </a:t>
            </a:r>
            <a:r>
              <a:rPr lang="en-US" sz="2800" dirty="0"/>
              <a:t>(for Fall Recruiting chapters) -  All housing contracts for the following academic year must be signed in </a:t>
            </a:r>
            <a:r>
              <a:rPr lang="en-US" sz="2800" dirty="0" err="1"/>
              <a:t>greekbill</a:t>
            </a:r>
            <a:r>
              <a:rPr lang="en-US" sz="2800" dirty="0"/>
              <a:t>.</a:t>
            </a:r>
          </a:p>
          <a:p>
            <a:endParaRPr lang="en-US" sz="2800" dirty="0"/>
          </a:p>
          <a:p>
            <a:r>
              <a:rPr lang="en-US" sz="2800" b="1" dirty="0"/>
              <a:t>By April 20 </a:t>
            </a:r>
            <a:r>
              <a:rPr lang="en-US" sz="2800" dirty="0"/>
              <a:t>(for Spring Recruiting chapters) – All housing contracts for the following academic year must be signed in </a:t>
            </a:r>
            <a:r>
              <a:rPr lang="en-US" sz="2800" dirty="0" err="1"/>
              <a:t>greekbill</a:t>
            </a:r>
            <a:r>
              <a:rPr lang="en-US" sz="2800" dirty="0"/>
              <a:t>.</a:t>
            </a:r>
          </a:p>
        </p:txBody>
      </p:sp>
    </p:spTree>
    <p:extLst>
      <p:ext uri="{BB962C8B-B14F-4D97-AF65-F5344CB8AC3E}">
        <p14:creationId xmlns:p14="http://schemas.microsoft.com/office/powerpoint/2010/main" val="831964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8DF9F-7081-AF74-5C80-70D156AD9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21F69-444A-231B-A690-1ADF3D61108C}"/>
              </a:ext>
            </a:extLst>
          </p:cNvPr>
          <p:cNvSpPr txBox="1">
            <a:spLocks noGrp="1"/>
          </p:cNvSpPr>
          <p:nvPr>
            <p:ph type="title"/>
          </p:nvPr>
        </p:nvSpPr>
        <p:spPr>
          <a:xfrm>
            <a:off x="2149403" y="5654675"/>
            <a:ext cx="16002000" cy="2708434"/>
          </a:xfrm>
        </p:spPr>
        <p:txBody>
          <a:bodyPr/>
          <a:lstStyle/>
          <a:p>
            <a:pPr algn="ctr"/>
            <a:r>
              <a:rPr lang="en-US" dirty="0"/>
              <a:t>Member Housing Residency Request Form (MHRRF)</a:t>
            </a:r>
          </a:p>
        </p:txBody>
      </p:sp>
    </p:spTree>
    <p:extLst>
      <p:ext uri="{BB962C8B-B14F-4D97-AF65-F5344CB8AC3E}">
        <p14:creationId xmlns:p14="http://schemas.microsoft.com/office/powerpoint/2010/main" val="9508424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894F2-0370-D796-4DBC-76DF0784F3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CBB47F-A05E-326C-6060-2C28E0FD67BF}"/>
              </a:ext>
            </a:extLst>
          </p:cNvPr>
          <p:cNvSpPr txBox="1">
            <a:spLocks noGrp="1"/>
          </p:cNvSpPr>
          <p:nvPr>
            <p:ph type="title"/>
          </p:nvPr>
        </p:nvSpPr>
        <p:spPr>
          <a:xfrm>
            <a:off x="1822444" y="1982887"/>
            <a:ext cx="17441229" cy="615553"/>
          </a:xfrm>
        </p:spPr>
        <p:txBody>
          <a:bodyPr/>
          <a:lstStyle/>
          <a:p>
            <a:r>
              <a:rPr lang="en-US" sz="4000" dirty="0"/>
              <a:t>Dispensations can be granted by AAC for the following circumstances:</a:t>
            </a:r>
          </a:p>
        </p:txBody>
      </p:sp>
      <p:sp>
        <p:nvSpPr>
          <p:cNvPr id="3" name="Text Placeholder 2">
            <a:extLst>
              <a:ext uri="{FF2B5EF4-FFF2-40B4-BE49-F238E27FC236}">
                <a16:creationId xmlns:a16="http://schemas.microsoft.com/office/drawing/2014/main" id="{4D1FD64E-5675-5576-4C49-CAD8625E2023}"/>
              </a:ext>
            </a:extLst>
          </p:cNvPr>
          <p:cNvSpPr txBox="1">
            <a:spLocks noGrp="1"/>
          </p:cNvSpPr>
          <p:nvPr>
            <p:ph type="body" idx="4294967295"/>
          </p:nvPr>
        </p:nvSpPr>
        <p:spPr>
          <a:xfrm>
            <a:off x="1822444" y="2883231"/>
            <a:ext cx="17441229" cy="4186274"/>
          </a:xfrm>
        </p:spPr>
        <p:txBody>
          <a:bodyPr/>
          <a:lstStyle/>
          <a:p>
            <a:pPr marL="571500" indent="-571500">
              <a:lnSpc>
                <a:spcPct val="150000"/>
              </a:lnSpc>
              <a:buFontTx/>
              <a:buChar char="-"/>
            </a:pPr>
            <a:r>
              <a:rPr lang="en-US" dirty="0"/>
              <a:t>Financial Dispensation</a:t>
            </a:r>
          </a:p>
          <a:p>
            <a:pPr marL="1257300" lvl="1" indent="-571500">
              <a:lnSpc>
                <a:spcPct val="150000"/>
              </a:lnSpc>
              <a:buFontTx/>
              <a:buChar char="-"/>
            </a:pPr>
            <a:r>
              <a:rPr lang="en-US" dirty="0">
                <a:latin typeface="Gotham Book"/>
              </a:rPr>
              <a:t>Member shows a dire need to cut expenses by moving home, etc.</a:t>
            </a:r>
          </a:p>
          <a:p>
            <a:pPr marL="571500" indent="-571500">
              <a:lnSpc>
                <a:spcPct val="150000"/>
              </a:lnSpc>
              <a:buFontTx/>
              <a:buChar char="-"/>
            </a:pPr>
            <a:r>
              <a:rPr lang="en-US" dirty="0"/>
              <a:t>Medical Dispensation</a:t>
            </a:r>
          </a:p>
          <a:p>
            <a:pPr marL="1257300" lvl="1" indent="-571500">
              <a:lnSpc>
                <a:spcPct val="150000"/>
              </a:lnSpc>
              <a:buFontTx/>
              <a:buChar char="-"/>
            </a:pPr>
            <a:r>
              <a:rPr lang="en-US" dirty="0">
                <a:latin typeface="Gotham Book"/>
              </a:rPr>
              <a:t>Member provides a note from a medical professional on official letterhead indicating that living in the house would be detrimental for the member’s health.</a:t>
            </a:r>
          </a:p>
          <a:p>
            <a:pPr marL="571500" indent="-571500">
              <a:lnSpc>
                <a:spcPct val="150000"/>
              </a:lnSpc>
              <a:buFontTx/>
              <a:buChar char="-"/>
            </a:pPr>
            <a:r>
              <a:rPr lang="en-US" dirty="0"/>
              <a:t>Emotional Support Animal needs</a:t>
            </a:r>
          </a:p>
        </p:txBody>
      </p:sp>
    </p:spTree>
    <p:extLst>
      <p:ext uri="{BB962C8B-B14F-4D97-AF65-F5344CB8AC3E}">
        <p14:creationId xmlns:p14="http://schemas.microsoft.com/office/powerpoint/2010/main" val="1392429250"/>
      </p:ext>
    </p:extLst>
  </p:cSld>
  <p:clrMapOvr>
    <a:masterClrMapping/>
  </p:clrMapOvr>
  <p:extLst>
    <p:ext uri="{6950BFC3-D8DA-4A85-94F7-54DA5524770B}">
      <p188:commentRel xmlns:p188="http://schemas.microsoft.com/office/powerpoint/2018/8/main" r:id="rId2"/>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466F-AFCB-37EA-CD39-201E9E5D4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9F509-372C-FB97-5C54-288831420AEE}"/>
              </a:ext>
            </a:extLst>
          </p:cNvPr>
          <p:cNvSpPr txBox="1">
            <a:spLocks noGrp="1"/>
          </p:cNvSpPr>
          <p:nvPr>
            <p:ph type="title"/>
          </p:nvPr>
        </p:nvSpPr>
        <p:spPr>
          <a:xfrm>
            <a:off x="3575047" y="5484890"/>
            <a:ext cx="12954003" cy="1354217"/>
          </a:xfrm>
        </p:spPr>
        <p:txBody>
          <a:bodyPr/>
          <a:lstStyle/>
          <a:p>
            <a:r>
              <a:rPr lang="en-US" dirty="0"/>
              <a:t>Housing List</a:t>
            </a:r>
          </a:p>
        </p:txBody>
      </p:sp>
    </p:spTree>
    <p:extLst>
      <p:ext uri="{BB962C8B-B14F-4D97-AF65-F5344CB8AC3E}">
        <p14:creationId xmlns:p14="http://schemas.microsoft.com/office/powerpoint/2010/main" val="665535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F67E2-9CE5-1182-53A5-8DFDB49568F8}"/>
              </a:ext>
            </a:extLst>
          </p:cNvPr>
          <p:cNvSpPr txBox="1">
            <a:spLocks noGrp="1"/>
          </p:cNvSpPr>
          <p:nvPr>
            <p:ph type="title"/>
          </p:nvPr>
        </p:nvSpPr>
        <p:spPr>
          <a:xfrm>
            <a:off x="2115027" y="6532459"/>
            <a:ext cx="16002000" cy="1354217"/>
          </a:xfrm>
        </p:spPr>
        <p:txBody>
          <a:bodyPr/>
          <a:lstStyle/>
          <a:p>
            <a:pPr algn="ctr"/>
            <a:r>
              <a:rPr lang="en-US" dirty="0"/>
              <a:t>Table Names</a:t>
            </a:r>
          </a:p>
        </p:txBody>
      </p:sp>
    </p:spTree>
    <p:extLst>
      <p:ext uri="{BB962C8B-B14F-4D97-AF65-F5344CB8AC3E}">
        <p14:creationId xmlns:p14="http://schemas.microsoft.com/office/powerpoint/2010/main" val="27584983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E2560-59E5-CC7B-B2E4-C214F2989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48CC5C-D38F-9067-CB2D-F7D2383DF2F9}"/>
              </a:ext>
            </a:extLst>
          </p:cNvPr>
          <p:cNvSpPr txBox="1">
            <a:spLocks noGrp="1"/>
          </p:cNvSpPr>
          <p:nvPr>
            <p:ph type="title"/>
          </p:nvPr>
        </p:nvSpPr>
        <p:spPr/>
        <p:txBody>
          <a:bodyPr/>
          <a:lstStyle/>
          <a:p>
            <a:r>
              <a:rPr lang="en-US" dirty="0"/>
              <a:t>Point System</a:t>
            </a:r>
          </a:p>
        </p:txBody>
      </p:sp>
      <p:sp>
        <p:nvSpPr>
          <p:cNvPr id="3" name="Text Placeholder 2">
            <a:extLst>
              <a:ext uri="{FF2B5EF4-FFF2-40B4-BE49-F238E27FC236}">
                <a16:creationId xmlns:a16="http://schemas.microsoft.com/office/drawing/2014/main" id="{FE70AE9A-5AB9-BC65-CBDD-FEDA900C7789}"/>
              </a:ext>
            </a:extLst>
          </p:cNvPr>
          <p:cNvSpPr txBox="1">
            <a:spLocks noGrp="1"/>
          </p:cNvSpPr>
          <p:nvPr>
            <p:ph type="body" idx="4294967295"/>
          </p:nvPr>
        </p:nvSpPr>
        <p:spPr>
          <a:xfrm>
            <a:off x="1289047" y="2911477"/>
            <a:ext cx="17297403" cy="7478970"/>
          </a:xfrm>
        </p:spPr>
        <p:txBody>
          <a:bodyPr/>
          <a:lstStyle/>
          <a:p>
            <a:pPr marL="571500" indent="-571500">
              <a:lnSpc>
                <a:spcPct val="150000"/>
              </a:lnSpc>
              <a:buFont typeface="Arial" panose="020B0604020202020204" pitchFamily="34" charset="0"/>
              <a:buChar char="•"/>
            </a:pPr>
            <a:r>
              <a:rPr lang="en-US" sz="6000" dirty="0"/>
              <a:t>GPA</a:t>
            </a:r>
          </a:p>
          <a:p>
            <a:pPr marL="571500" indent="-571500">
              <a:lnSpc>
                <a:spcPct val="150000"/>
              </a:lnSpc>
              <a:buFont typeface="Arial" panose="020B0604020202020204" pitchFamily="34" charset="0"/>
              <a:buChar char="•"/>
            </a:pPr>
            <a:r>
              <a:rPr lang="en-US" sz="6000" dirty="0"/>
              <a:t>Attendance</a:t>
            </a:r>
          </a:p>
          <a:p>
            <a:pPr marL="571500" indent="-571500">
              <a:lnSpc>
                <a:spcPct val="150000"/>
              </a:lnSpc>
              <a:buFont typeface="Arial" panose="020B0604020202020204" pitchFamily="34" charset="0"/>
              <a:buChar char="•"/>
            </a:pPr>
            <a:r>
              <a:rPr lang="en-US" sz="6000" dirty="0"/>
              <a:t>Office held/ committees chaired</a:t>
            </a:r>
          </a:p>
          <a:p>
            <a:pPr marL="571500" indent="-571500">
              <a:lnSpc>
                <a:spcPct val="150000"/>
              </a:lnSpc>
              <a:buFont typeface="Arial" panose="020B0604020202020204" pitchFamily="34" charset="0"/>
              <a:buChar char="•"/>
            </a:pPr>
            <a:r>
              <a:rPr lang="en-US" sz="6000" dirty="0"/>
              <a:t>Semesters/quarters lived in the house already</a:t>
            </a:r>
          </a:p>
          <a:p>
            <a:endParaRPr lang="en-US" dirty="0"/>
          </a:p>
        </p:txBody>
      </p:sp>
    </p:spTree>
    <p:extLst>
      <p:ext uri="{BB962C8B-B14F-4D97-AF65-F5344CB8AC3E}">
        <p14:creationId xmlns:p14="http://schemas.microsoft.com/office/powerpoint/2010/main" val="40321322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FF066-E6A6-74A5-AF76-D7AD907809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4A275E-6256-08C7-0FCA-E2DCB5931910}"/>
              </a:ext>
            </a:extLst>
          </p:cNvPr>
          <p:cNvSpPr txBox="1">
            <a:spLocks noGrp="1"/>
          </p:cNvSpPr>
          <p:nvPr>
            <p:ph type="title"/>
          </p:nvPr>
        </p:nvSpPr>
        <p:spPr>
          <a:xfrm>
            <a:off x="3575047" y="5484890"/>
            <a:ext cx="12954003" cy="1354217"/>
          </a:xfrm>
        </p:spPr>
        <p:txBody>
          <a:bodyPr/>
          <a:lstStyle/>
          <a:p>
            <a:r>
              <a:rPr lang="en-US" dirty="0"/>
              <a:t>Operational Housing List</a:t>
            </a:r>
          </a:p>
        </p:txBody>
      </p:sp>
    </p:spTree>
    <p:extLst>
      <p:ext uri="{BB962C8B-B14F-4D97-AF65-F5344CB8AC3E}">
        <p14:creationId xmlns:p14="http://schemas.microsoft.com/office/powerpoint/2010/main" val="17018248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35980-730B-CEF7-C111-FF9F743768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6EAEC6-AAD3-6FDA-8A03-9D5F14451375}"/>
              </a:ext>
            </a:extLst>
          </p:cNvPr>
          <p:cNvSpPr txBox="1">
            <a:spLocks noGrp="1"/>
          </p:cNvSpPr>
          <p:nvPr>
            <p:ph type="title"/>
          </p:nvPr>
        </p:nvSpPr>
        <p:spPr/>
        <p:txBody>
          <a:bodyPr/>
          <a:lstStyle/>
          <a:p>
            <a:r>
              <a:rPr lang="en-US" dirty="0"/>
              <a:t>Operational Housing List</a:t>
            </a:r>
          </a:p>
        </p:txBody>
      </p:sp>
      <p:sp>
        <p:nvSpPr>
          <p:cNvPr id="3" name="Text Placeholder 2">
            <a:extLst>
              <a:ext uri="{FF2B5EF4-FFF2-40B4-BE49-F238E27FC236}">
                <a16:creationId xmlns:a16="http://schemas.microsoft.com/office/drawing/2014/main" id="{A3779D39-8063-9912-C32C-9864A68153BB}"/>
              </a:ext>
            </a:extLst>
          </p:cNvPr>
          <p:cNvSpPr txBox="1">
            <a:spLocks noGrp="1"/>
          </p:cNvSpPr>
          <p:nvPr>
            <p:ph type="body" idx="4294967295"/>
          </p:nvPr>
        </p:nvSpPr>
        <p:spPr>
          <a:xfrm>
            <a:off x="1822444" y="2598440"/>
            <a:ext cx="17441229" cy="7330212"/>
          </a:xfrm>
        </p:spPr>
        <p:txBody>
          <a:bodyPr/>
          <a:lstStyle/>
          <a:p>
            <a:pPr marL="342900" marR="0" lvl="0" indent="-342900">
              <a:buFont typeface="Arial" panose="020B0604020202020204" pitchFamily="34" charset="0"/>
              <a:buChar char="-"/>
            </a:pPr>
            <a:r>
              <a:rPr lang="en-US" dirty="0">
                <a:solidFill>
                  <a:srgbClr val="000000"/>
                </a:solidFill>
                <a:effectLst/>
                <a:latin typeface="Gotham Book"/>
                <a:ea typeface="Cambria"/>
                <a:cs typeface="Cambria" panose="02040503050406030204" pitchFamily="18" charset="0"/>
              </a:rPr>
              <a:t>List all members from greatest number of points to least number of points</a:t>
            </a:r>
            <a:r>
              <a:rPr lang="en-US" dirty="0">
                <a:solidFill>
                  <a:srgbClr val="000000"/>
                </a:solidFill>
                <a:latin typeface="Gotham Book"/>
                <a:ea typeface="Cambria"/>
                <a:cs typeface="Cambria" panose="02040503050406030204" pitchFamily="18" charset="0"/>
              </a:rPr>
              <a:t>.</a:t>
            </a:r>
            <a:endParaRPr lang="en-US" dirty="0">
              <a:solidFill>
                <a:srgbClr val="000000"/>
              </a:solidFill>
              <a:effectLst/>
              <a:latin typeface="Gotham Book" pitchFamily="50" charset="0"/>
              <a:ea typeface="Cambria" panose="02040503050406030204" pitchFamily="18" charset="0"/>
              <a:cs typeface="Cambria" panose="02040503050406030204" pitchFamily="18" charset="0"/>
            </a:endParaRPr>
          </a:p>
          <a:p>
            <a:pPr marR="0" lvl="0"/>
            <a:r>
              <a:rPr lang="en-US" dirty="0">
                <a:solidFill>
                  <a:srgbClr val="000000"/>
                </a:solidFill>
                <a:effectLst/>
                <a:latin typeface="Gotham Book" pitchFamily="50" charset="0"/>
                <a:ea typeface="Cambria" panose="02040503050406030204" pitchFamily="18" charset="0"/>
                <a:cs typeface="Cambria" panose="02040503050406030204" pitchFamily="18" charset="0"/>
              </a:rPr>
              <a:t> </a:t>
            </a:r>
            <a:endParaRPr lang="en-US" dirty="0">
              <a:solidFill>
                <a:srgbClr val="000000"/>
              </a:solidFill>
              <a:effectLst/>
              <a:latin typeface="Gotham Book" pitchFamily="50" charset="0"/>
              <a:ea typeface="Calibri" panose="020F0502020204030204" pitchFamily="34" charset="0"/>
              <a:cs typeface="Times New Roman" panose="02020603050405020304" pitchFamily="18" charset="0"/>
            </a:endParaRPr>
          </a:p>
          <a:p>
            <a:pPr marL="342900" marR="0" lvl="0" indent="-342900">
              <a:buFont typeface="Arial" panose="020B0604020202020204" pitchFamily="34" charset="0"/>
              <a:buChar char="-"/>
            </a:pPr>
            <a:r>
              <a:rPr lang="en-US" dirty="0">
                <a:solidFill>
                  <a:srgbClr val="000000"/>
                </a:solidFill>
                <a:effectLst/>
                <a:latin typeface="Gotham Book" pitchFamily="50" charset="0"/>
                <a:ea typeface="Cambria" panose="02040503050406030204" pitchFamily="18" charset="0"/>
                <a:cs typeface="Cambria" panose="02040503050406030204" pitchFamily="18" charset="0"/>
              </a:rPr>
              <a:t>Remove members from the list that have been granted dispensation to live-out of the house due to medical or financial reasons. </a:t>
            </a:r>
          </a:p>
          <a:p>
            <a:pPr marR="0" lvl="0"/>
            <a:endParaRPr lang="en-US" dirty="0">
              <a:solidFill>
                <a:srgbClr val="000000"/>
              </a:solidFill>
              <a:effectLst/>
              <a:latin typeface="Gotham Book" pitchFamily="50" charset="0"/>
              <a:ea typeface="Calibri" panose="020F0502020204030204" pitchFamily="34" charset="0"/>
              <a:cs typeface="Times New Roman" panose="02020603050405020304" pitchFamily="18" charset="0"/>
            </a:endParaRPr>
          </a:p>
          <a:p>
            <a:pPr marL="342900" marR="0" lvl="0" indent="-342900">
              <a:buFont typeface="Arial" panose="020B0604020202020204" pitchFamily="34" charset="0"/>
              <a:buChar char="-"/>
            </a:pPr>
            <a:r>
              <a:rPr lang="en-US" dirty="0">
                <a:solidFill>
                  <a:srgbClr val="000000"/>
                </a:solidFill>
                <a:effectLst/>
                <a:latin typeface="Gotham Book" pitchFamily="50" charset="0"/>
                <a:ea typeface="Cambria" panose="02040503050406030204" pitchFamily="18" charset="0"/>
                <a:cs typeface="Cambria" panose="02040503050406030204" pitchFamily="18" charset="0"/>
              </a:rPr>
              <a:t>Match up any Fall study abroad and Spring study abroad members to create a shared full-year contract.  If you are unable to match up a Fall study abroad member with a Spring study abroad member, these members will move to the bottom of the housing list as the chapter must prioritize filling full-year housing contracts over half-year contracts. </a:t>
            </a:r>
          </a:p>
          <a:p>
            <a:pPr marR="0" lvl="0"/>
            <a:endParaRPr lang="en-US" dirty="0">
              <a:solidFill>
                <a:srgbClr val="000000"/>
              </a:solidFill>
              <a:effectLst/>
              <a:latin typeface="Gotham Book" pitchFamily="50" charset="0"/>
              <a:ea typeface="Calibri" panose="020F0502020204030204" pitchFamily="34" charset="0"/>
              <a:cs typeface="Times New Roman" panose="02020603050405020304" pitchFamily="18" charset="0"/>
            </a:endParaRPr>
          </a:p>
          <a:p>
            <a:pPr marL="342900" marR="0" lvl="0" indent="-342900">
              <a:spcAft>
                <a:spcPts val="1000"/>
              </a:spcAft>
              <a:buFont typeface="Arial" panose="020B0604020202020204" pitchFamily="34" charset="0"/>
              <a:buChar char="-"/>
            </a:pPr>
            <a:r>
              <a:rPr lang="en-US" dirty="0">
                <a:solidFill>
                  <a:srgbClr val="000000"/>
                </a:solidFill>
                <a:effectLst/>
                <a:latin typeface="Gotham Book" pitchFamily="50" charset="0"/>
                <a:ea typeface="Cambria" panose="02040503050406030204" pitchFamily="18" charset="0"/>
                <a:cs typeface="Cambria" panose="02040503050406030204" pitchFamily="18" charset="0"/>
              </a:rPr>
              <a:t>Document all members that have requested to live-in (leave blank for members that have expressed desire on the MHRRF to be released from their housing obligation). </a:t>
            </a:r>
            <a:endParaRPr lang="en-US" dirty="0">
              <a:solidFill>
                <a:srgbClr val="000000"/>
              </a:solidFill>
              <a:effectLst/>
              <a:latin typeface="Gotham Book" pitchFamily="50"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762077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28574-1C67-0FC2-152A-162D0EDA696F}"/>
            </a:ext>
          </a:extLst>
        </p:cNvPr>
        <p:cNvGrpSpPr/>
        <p:nvPr/>
      </p:nvGrpSpPr>
      <p:grpSpPr>
        <a:xfrm>
          <a:off x="0" y="0"/>
          <a:ext cx="0" cy="0"/>
          <a:chOff x="0" y="0"/>
          <a:chExt cx="0" cy="0"/>
        </a:xfrm>
      </p:grpSpPr>
      <p:pic>
        <p:nvPicPr>
          <p:cNvPr id="6" name="Picture Placeholder 5" descr="A group of women sitting on steps&#10;&#10;Description automatically generated">
            <a:extLst>
              <a:ext uri="{FF2B5EF4-FFF2-40B4-BE49-F238E27FC236}">
                <a16:creationId xmlns:a16="http://schemas.microsoft.com/office/drawing/2014/main" id="{1611B10B-434A-FD18-88C4-367F10EE6147}"/>
              </a:ext>
            </a:extLst>
          </p:cNvPr>
          <p:cNvPicPr>
            <a:picLocks noGrp="1"/>
          </p:cNvPicPr>
          <p:nvPr>
            <p:ph type="pic" idx="4294967295"/>
          </p:nvPr>
        </p:nvPicPr>
        <p:blipFill>
          <a:blip r:embed="rId2">
            <a:extLst>
              <a:ext uri="{28A0092B-C50C-407E-A947-70E740481C1C}">
                <a14:useLocalDpi xmlns:a14="http://schemas.microsoft.com/office/drawing/2010/main" val="0"/>
              </a:ext>
            </a:extLst>
          </a:blip>
          <a:srcRect l="28907" r="28907"/>
          <a:stretch/>
        </p:blipFill>
        <p:spPr>
          <a:xfrm>
            <a:off x="11694695" y="0"/>
            <a:ext cx="8409405" cy="11291888"/>
          </a:xfrm>
        </p:spPr>
      </p:pic>
      <p:sp>
        <p:nvSpPr>
          <p:cNvPr id="3" name="Title 7">
            <a:extLst>
              <a:ext uri="{FF2B5EF4-FFF2-40B4-BE49-F238E27FC236}">
                <a16:creationId xmlns:a16="http://schemas.microsoft.com/office/drawing/2014/main" id="{240946DC-8B00-13D2-2B26-FE00BC9A0549}"/>
              </a:ext>
            </a:extLst>
          </p:cNvPr>
          <p:cNvSpPr txBox="1">
            <a:spLocks noGrp="1"/>
          </p:cNvSpPr>
          <p:nvPr>
            <p:ph type="title"/>
          </p:nvPr>
        </p:nvSpPr>
        <p:spPr>
          <a:xfrm>
            <a:off x="1289047" y="1582778"/>
            <a:ext cx="10515600" cy="1015663"/>
          </a:xfrm>
        </p:spPr>
        <p:txBody>
          <a:bodyPr/>
          <a:lstStyle/>
          <a:p>
            <a:r>
              <a:rPr lang="en-US" dirty="0"/>
              <a:t>Housing Contracts</a:t>
            </a:r>
          </a:p>
        </p:txBody>
      </p:sp>
      <p:sp>
        <p:nvSpPr>
          <p:cNvPr id="4" name="Text Placeholder 8">
            <a:extLst>
              <a:ext uri="{FF2B5EF4-FFF2-40B4-BE49-F238E27FC236}">
                <a16:creationId xmlns:a16="http://schemas.microsoft.com/office/drawing/2014/main" id="{339A5B96-3654-1F0C-5BFC-7B0DE7B275CC}"/>
              </a:ext>
            </a:extLst>
          </p:cNvPr>
          <p:cNvSpPr txBox="1">
            <a:spLocks noGrp="1"/>
          </p:cNvSpPr>
          <p:nvPr>
            <p:ph type="body" idx="4294967295"/>
          </p:nvPr>
        </p:nvSpPr>
        <p:spPr>
          <a:xfrm>
            <a:off x="1289047" y="2860128"/>
            <a:ext cx="10007221" cy="4578196"/>
          </a:xfrm>
        </p:spPr>
        <p:txBody>
          <a:bodyPr/>
          <a:lstStyle/>
          <a:p>
            <a:r>
              <a:rPr lang="en-US" dirty="0">
                <a:solidFill>
                  <a:srgbClr val="000000"/>
                </a:solidFill>
                <a:effectLst/>
                <a:latin typeface="Gotham Book"/>
                <a:ea typeface="Cambria"/>
                <a:cs typeface="Cambria" panose="02040503050406030204" pitchFamily="18" charset="0"/>
              </a:rPr>
              <a:t>Pi Beta Phi provides Housing Contract templates for chapters to utilize based on the specific house scenario that best fits each chapter (CHC/FHC owned facility, University owned facility.) </a:t>
            </a:r>
            <a:endParaRPr lang="en-US" dirty="0">
              <a:solidFill>
                <a:srgbClr val="000000"/>
              </a:solidFill>
              <a:latin typeface="Gotham Book"/>
              <a:ea typeface="Cambria"/>
              <a:cs typeface="Cambria" panose="02040503050406030204" pitchFamily="18" charset="0"/>
            </a:endParaRPr>
          </a:p>
          <a:p>
            <a:r>
              <a:rPr lang="en-US" dirty="0">
                <a:solidFill>
                  <a:srgbClr val="000000"/>
                </a:solidFill>
                <a:effectLst/>
                <a:latin typeface="Gotham Book"/>
                <a:ea typeface="Cambria"/>
                <a:cs typeface="Cambria" panose="02040503050406030204" pitchFamily="18" charset="0"/>
              </a:rPr>
              <a:t>The contract that is appropriate for your facility will be uploaded by </a:t>
            </a:r>
            <a:r>
              <a:rPr lang="en-US" dirty="0" err="1">
                <a:solidFill>
                  <a:srgbClr val="000000"/>
                </a:solidFill>
                <a:effectLst/>
                <a:latin typeface="Gotham Book"/>
                <a:ea typeface="Cambria"/>
                <a:cs typeface="Cambria" panose="02040503050406030204" pitchFamily="18" charset="0"/>
              </a:rPr>
              <a:t>greekbill</a:t>
            </a:r>
            <a:r>
              <a:rPr lang="en-US" dirty="0">
                <a:solidFill>
                  <a:srgbClr val="000000"/>
                </a:solidFill>
                <a:effectLst/>
                <a:latin typeface="Gotham Book"/>
                <a:ea typeface="Cambria"/>
                <a:cs typeface="Cambria" panose="02040503050406030204" pitchFamily="18" charset="0"/>
              </a:rPr>
              <a:t> and available for you to fill out by August of each year.</a:t>
            </a:r>
            <a:endParaRPr lang="en-US">
              <a:solidFill>
                <a:srgbClr val="000000"/>
              </a:solidFill>
              <a:effectLst/>
              <a:latin typeface="Gotham Book"/>
              <a:ea typeface="Cambria"/>
            </a:endParaRPr>
          </a:p>
          <a:p>
            <a:endParaRPr lang="en-US" sz="4400" dirty="0"/>
          </a:p>
        </p:txBody>
      </p:sp>
    </p:spTree>
    <p:extLst>
      <p:ext uri="{BB962C8B-B14F-4D97-AF65-F5344CB8AC3E}">
        <p14:creationId xmlns:p14="http://schemas.microsoft.com/office/powerpoint/2010/main" val="13399846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EA222-C003-A01A-3BC2-79DD9467D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0B70CF-CF28-C62B-D8AB-B08631E4E60F}"/>
              </a:ext>
            </a:extLst>
          </p:cNvPr>
          <p:cNvSpPr txBox="1">
            <a:spLocks noGrp="1"/>
          </p:cNvSpPr>
          <p:nvPr>
            <p:ph type="title"/>
          </p:nvPr>
        </p:nvSpPr>
        <p:spPr>
          <a:xfrm>
            <a:off x="985354" y="528728"/>
            <a:ext cx="17765530" cy="1015660"/>
          </a:xfrm>
        </p:spPr>
        <p:txBody>
          <a:bodyPr/>
          <a:lstStyle/>
          <a:p>
            <a:r>
              <a:rPr lang="en-US" dirty="0"/>
              <a:t>Housing Contract Template</a:t>
            </a:r>
          </a:p>
        </p:txBody>
      </p:sp>
      <p:pic>
        <p:nvPicPr>
          <p:cNvPr id="5" name="Picture 4" descr="A screenshot of a computer&#10;&#10;Description automatically generated">
            <a:extLst>
              <a:ext uri="{FF2B5EF4-FFF2-40B4-BE49-F238E27FC236}">
                <a16:creationId xmlns:a16="http://schemas.microsoft.com/office/drawing/2014/main" id="{4CB5D545-6568-C83B-59FC-930DB9326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432" y="1638306"/>
            <a:ext cx="15274812" cy="9033705"/>
          </a:xfrm>
          <a:prstGeom prst="rect">
            <a:avLst/>
          </a:prstGeom>
        </p:spPr>
      </p:pic>
    </p:spTree>
    <p:extLst>
      <p:ext uri="{BB962C8B-B14F-4D97-AF65-F5344CB8AC3E}">
        <p14:creationId xmlns:p14="http://schemas.microsoft.com/office/powerpoint/2010/main" val="30142442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F5F7D-CB3F-3518-8701-BDADC91F11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7B8C72-A421-A354-4528-81A166BB41C9}"/>
              </a:ext>
            </a:extLst>
          </p:cNvPr>
          <p:cNvSpPr txBox="1">
            <a:spLocks noGrp="1"/>
          </p:cNvSpPr>
          <p:nvPr>
            <p:ph type="title"/>
          </p:nvPr>
        </p:nvSpPr>
        <p:spPr>
          <a:xfrm>
            <a:off x="450850" y="5654675"/>
            <a:ext cx="19202400" cy="2708434"/>
          </a:xfrm>
        </p:spPr>
        <p:txBody>
          <a:bodyPr/>
          <a:lstStyle/>
          <a:p>
            <a:pPr algn="ctr"/>
            <a:r>
              <a:rPr lang="en-US" dirty="0"/>
              <a:t>The Monetary Impact of Filling the Chapter Facility</a:t>
            </a:r>
          </a:p>
        </p:txBody>
      </p:sp>
    </p:spTree>
    <p:extLst>
      <p:ext uri="{BB962C8B-B14F-4D97-AF65-F5344CB8AC3E}">
        <p14:creationId xmlns:p14="http://schemas.microsoft.com/office/powerpoint/2010/main" val="11314926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uilding with columns and a walkway&#10;&#10;Description automatically generated">
            <a:extLst>
              <a:ext uri="{FF2B5EF4-FFF2-40B4-BE49-F238E27FC236}">
                <a16:creationId xmlns:a16="http://schemas.microsoft.com/office/drawing/2014/main" id="{DF5EDA99-4B38-1835-5836-9E2A9610B09F}"/>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l="27793" r="27793"/>
          <a:stretch>
            <a:fillRect/>
          </a:stretch>
        </p:blipFill>
        <p:spPr>
          <a:xfrm>
            <a:off x="0" y="17463"/>
            <a:ext cx="7537450" cy="11291887"/>
          </a:xfrm>
        </p:spPr>
      </p:pic>
      <p:sp>
        <p:nvSpPr>
          <p:cNvPr id="3" name="Title 1">
            <a:extLst>
              <a:ext uri="{FF2B5EF4-FFF2-40B4-BE49-F238E27FC236}">
                <a16:creationId xmlns:a16="http://schemas.microsoft.com/office/drawing/2014/main" id="{5BB571C7-AB35-A4F0-269E-889926EE5AE5}"/>
              </a:ext>
            </a:extLst>
          </p:cNvPr>
          <p:cNvSpPr txBox="1">
            <a:spLocks noGrp="1"/>
          </p:cNvSpPr>
          <p:nvPr>
            <p:ph type="title"/>
          </p:nvPr>
        </p:nvSpPr>
        <p:spPr>
          <a:xfrm>
            <a:off x="8528051" y="1582778"/>
            <a:ext cx="10591796" cy="1015663"/>
          </a:xfrm>
        </p:spPr>
        <p:txBody>
          <a:bodyPr/>
          <a:lstStyle/>
          <a:p>
            <a:r>
              <a:rPr lang="en-US" dirty="0"/>
              <a:t>Room &amp; Board </a:t>
            </a:r>
          </a:p>
        </p:txBody>
      </p:sp>
      <p:sp>
        <p:nvSpPr>
          <p:cNvPr id="4" name="Text Placeholder 2">
            <a:extLst>
              <a:ext uri="{FF2B5EF4-FFF2-40B4-BE49-F238E27FC236}">
                <a16:creationId xmlns:a16="http://schemas.microsoft.com/office/drawing/2014/main" id="{8F0CB9DB-2812-AEC5-8EB2-E9070665002C}"/>
              </a:ext>
            </a:extLst>
          </p:cNvPr>
          <p:cNvSpPr txBox="1">
            <a:spLocks noGrp="1"/>
          </p:cNvSpPr>
          <p:nvPr>
            <p:ph type="body" idx="4294967295"/>
          </p:nvPr>
        </p:nvSpPr>
        <p:spPr>
          <a:xfrm>
            <a:off x="8528051" y="2883231"/>
            <a:ext cx="10591796" cy="3323987"/>
          </a:xfrm>
        </p:spPr>
        <p:txBody>
          <a:bodyPr/>
          <a:lstStyle/>
          <a:p>
            <a:pPr marL="571500" indent="-571500">
              <a:buFont typeface="Arial" panose="020B0604020202020204" pitchFamily="34" charset="0"/>
              <a:buChar char="•"/>
            </a:pPr>
            <a:r>
              <a:rPr lang="en-US" dirty="0"/>
              <a:t>“Room” covers the cost of living in the facility.</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“Board” covers the cost of food.</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Charged in one fee in the Housing contract.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F5327-C235-FF8E-DE14-1FC8BC9B90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CAA8A9-01BF-6048-04F2-7319EB77D9A7}"/>
              </a:ext>
            </a:extLst>
          </p:cNvPr>
          <p:cNvSpPr txBox="1">
            <a:spLocks noGrp="1"/>
          </p:cNvSpPr>
          <p:nvPr>
            <p:ph type="title"/>
          </p:nvPr>
        </p:nvSpPr>
        <p:spPr/>
        <p:txBody>
          <a:bodyPr/>
          <a:lstStyle/>
          <a:p>
            <a:r>
              <a:rPr lang="en-US" dirty="0"/>
              <a:t>Member Obligations - Housing</a:t>
            </a:r>
          </a:p>
        </p:txBody>
      </p:sp>
      <p:pic>
        <p:nvPicPr>
          <p:cNvPr id="5" name="Picture 4" descr="A close up of text&#10;&#10;Description automatically generated">
            <a:extLst>
              <a:ext uri="{FF2B5EF4-FFF2-40B4-BE49-F238E27FC236}">
                <a16:creationId xmlns:a16="http://schemas.microsoft.com/office/drawing/2014/main" id="{0DAC89F7-F590-488B-6079-9A172F25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99" y="4261660"/>
            <a:ext cx="19114101" cy="2786029"/>
          </a:xfrm>
          <a:prstGeom prst="rect">
            <a:avLst/>
          </a:prstGeom>
        </p:spPr>
      </p:pic>
    </p:spTree>
    <p:extLst>
      <p:ext uri="{BB962C8B-B14F-4D97-AF65-F5344CB8AC3E}">
        <p14:creationId xmlns:p14="http://schemas.microsoft.com/office/powerpoint/2010/main" val="39357848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AA1321-D853-DEF3-B40E-1D32B684EA74}"/>
              </a:ext>
            </a:extLst>
          </p:cNvPr>
          <p:cNvSpPr txBox="1">
            <a:spLocks noGrp="1"/>
          </p:cNvSpPr>
          <p:nvPr>
            <p:ph type="body" idx="4294967295"/>
          </p:nvPr>
        </p:nvSpPr>
        <p:spPr>
          <a:xfrm>
            <a:off x="2039012" y="1740231"/>
            <a:ext cx="17441229" cy="5701561"/>
          </a:xfrm>
        </p:spPr>
        <p:txBody>
          <a:bodyPr/>
          <a:lstStyle/>
          <a:p>
            <a:pPr marL="342900" indent="-342900">
              <a:lnSpc>
                <a:spcPct val="115000"/>
              </a:lnSpc>
              <a:buFont typeface="Symbol" panose="05050102010706020507" pitchFamily="18" charset="2"/>
              <a:buChar char=""/>
            </a:pPr>
            <a:r>
              <a:rPr lang="en-US" sz="4000" dirty="0">
                <a:solidFill>
                  <a:srgbClr val="000000"/>
                </a:solidFill>
                <a:latin typeface="Gotham Book"/>
                <a:ea typeface="Cambria"/>
                <a:cs typeface="Cambria" panose="02040503050406030204" pitchFamily="18" charset="0"/>
              </a:rPr>
              <a:t> </a:t>
            </a:r>
            <a:r>
              <a:rPr lang="en-US" sz="4000" dirty="0">
                <a:solidFill>
                  <a:srgbClr val="000000"/>
                </a:solidFill>
                <a:effectLst/>
                <a:latin typeface="Gotham Book"/>
                <a:ea typeface="Cambria"/>
                <a:cs typeface="Cambria" panose="02040503050406030204" pitchFamily="18" charset="0"/>
              </a:rPr>
              <a:t>Offering singles – charging more for this type of room</a:t>
            </a:r>
            <a:endParaRPr lang="en-US" sz="4000" dirty="0">
              <a:solidFill>
                <a:srgbClr val="000000"/>
              </a:solidFill>
              <a:effectLst/>
              <a:latin typeface="Gotham Book"/>
              <a:ea typeface="Cambria"/>
            </a:endParaRPr>
          </a:p>
          <a:p>
            <a:pPr marL="342900" indent="-342900">
              <a:lnSpc>
                <a:spcPct val="115000"/>
              </a:lnSpc>
              <a:buFont typeface="Symbol" panose="05050102010706020507" pitchFamily="18" charset="2"/>
              <a:buChar char=""/>
            </a:pPr>
            <a:r>
              <a:rPr lang="en-US" sz="4000" dirty="0">
                <a:solidFill>
                  <a:srgbClr val="000000"/>
                </a:solidFill>
                <a:latin typeface="Gotham Book"/>
                <a:ea typeface="Cambria"/>
                <a:cs typeface="Cambria" panose="02040503050406030204" pitchFamily="18" charset="0"/>
              </a:rPr>
              <a:t> </a:t>
            </a:r>
            <a:r>
              <a:rPr lang="en-US" sz="4000" dirty="0">
                <a:solidFill>
                  <a:srgbClr val="000000"/>
                </a:solidFill>
                <a:effectLst/>
                <a:latin typeface="Gotham Book"/>
                <a:ea typeface="Cambria"/>
                <a:cs typeface="Cambria" panose="02040503050406030204" pitchFamily="18" charset="0"/>
              </a:rPr>
              <a:t>Increasing R&amp;B – financial analysis, when was the last time we increased this? Are our #s comparable to others on campus?</a:t>
            </a:r>
            <a:endParaRPr lang="en-US" sz="4000" dirty="0">
              <a:solidFill>
                <a:srgbClr val="000000"/>
              </a:solidFill>
              <a:effectLst/>
              <a:latin typeface="Gotham Book"/>
              <a:ea typeface="Cambria"/>
            </a:endParaRPr>
          </a:p>
          <a:p>
            <a:pPr marL="342900" indent="-342900">
              <a:lnSpc>
                <a:spcPct val="115000"/>
              </a:lnSpc>
              <a:buFont typeface="Symbol" panose="05050102010706020507" pitchFamily="18" charset="2"/>
              <a:buChar char=""/>
            </a:pPr>
            <a:r>
              <a:rPr lang="en-US" sz="4000">
                <a:solidFill>
                  <a:srgbClr val="000000"/>
                </a:solidFill>
                <a:latin typeface="Gotham Book"/>
                <a:ea typeface="Cambria"/>
                <a:cs typeface="Cambria" panose="02040503050406030204" pitchFamily="18" charset="0"/>
              </a:rPr>
              <a:t> </a:t>
            </a:r>
            <a:r>
              <a:rPr lang="en-US" sz="4000">
                <a:solidFill>
                  <a:srgbClr val="000000"/>
                </a:solidFill>
                <a:effectLst/>
                <a:latin typeface="Gotham Book"/>
                <a:ea typeface="Cambria"/>
                <a:cs typeface="Cambria" panose="02040503050406030204" pitchFamily="18" charset="0"/>
              </a:rPr>
              <a:t>Increasing the facility fee – financial analysis, when was the last time we increased </a:t>
            </a:r>
            <a:r>
              <a:rPr lang="en-US" sz="4000" dirty="0">
                <a:solidFill>
                  <a:srgbClr val="000000"/>
                </a:solidFill>
                <a:effectLst/>
                <a:latin typeface="Gotham Book"/>
                <a:ea typeface="Cambria"/>
                <a:cs typeface="Cambria" panose="02040503050406030204" pitchFamily="18" charset="0"/>
              </a:rPr>
              <a:t>this? Are our #s comparable to others on campus?</a:t>
            </a:r>
            <a:endParaRPr lang="en-US" sz="4000" dirty="0">
              <a:solidFill>
                <a:srgbClr val="000000"/>
              </a:solidFill>
              <a:effectLst/>
              <a:latin typeface="Gotham Book"/>
              <a:ea typeface="Cambria"/>
            </a:endParaRPr>
          </a:p>
          <a:p>
            <a:pPr marL="342900" indent="-342900">
              <a:lnSpc>
                <a:spcPct val="115000"/>
              </a:lnSpc>
              <a:buFont typeface="Symbol" panose="05050102010706020507" pitchFamily="18" charset="2"/>
              <a:buChar char=""/>
            </a:pPr>
            <a:r>
              <a:rPr lang="en-US" sz="4000" dirty="0">
                <a:solidFill>
                  <a:srgbClr val="000000"/>
                </a:solidFill>
                <a:latin typeface="Gotham Book"/>
                <a:ea typeface="Cambria"/>
                <a:cs typeface="Cambria" panose="02040503050406030204" pitchFamily="18" charset="0"/>
              </a:rPr>
              <a:t> </a:t>
            </a:r>
            <a:r>
              <a:rPr lang="en-US" sz="4000" dirty="0">
                <a:solidFill>
                  <a:srgbClr val="000000"/>
                </a:solidFill>
                <a:effectLst/>
                <a:latin typeface="Gotham Book"/>
                <a:ea typeface="Cambria"/>
                <a:cs typeface="Cambria" panose="02040503050406030204" pitchFamily="18" charset="0"/>
              </a:rPr>
              <a:t>Getting to the route of the problem – why don’t members want to live in?</a:t>
            </a:r>
            <a:endParaRPr lang="en-US" sz="4000" dirty="0">
              <a:solidFill>
                <a:srgbClr val="000000"/>
              </a:solidFill>
              <a:effectLst/>
              <a:latin typeface="Gotham Book"/>
              <a:ea typeface="Cambria"/>
            </a:endParaRPr>
          </a:p>
          <a:p>
            <a:pPr marL="742950" lvl="1" indent="-285750">
              <a:lnSpc>
                <a:spcPct val="115000"/>
              </a:lnSpc>
              <a:spcAft>
                <a:spcPts val="1000"/>
              </a:spcAft>
              <a:buFont typeface="Symbol" panose="05050102010706020507" pitchFamily="18" charset="2"/>
              <a:buChar char="o"/>
            </a:pPr>
            <a:r>
              <a:rPr lang="en-US" sz="4000" dirty="0">
                <a:solidFill>
                  <a:srgbClr val="000000"/>
                </a:solidFill>
                <a:latin typeface="Gotham Book"/>
                <a:ea typeface="Cambria"/>
                <a:cs typeface="Cambria" panose="02040503050406030204" pitchFamily="18" charset="0"/>
              </a:rPr>
              <a:t> </a:t>
            </a:r>
            <a:r>
              <a:rPr lang="en-US" sz="4000" dirty="0">
                <a:solidFill>
                  <a:srgbClr val="000000"/>
                </a:solidFill>
                <a:effectLst/>
                <a:latin typeface="Gotham Book"/>
                <a:ea typeface="Cambria"/>
                <a:cs typeface="Cambria" panose="02040503050406030204" pitchFamily="18" charset="0"/>
              </a:rPr>
              <a:t>Discuss with your CHC/FHC - are there issues with the facility, bedrooms, etc.?</a:t>
            </a:r>
            <a:endParaRPr lang="en-US" sz="4000" dirty="0">
              <a:solidFill>
                <a:srgbClr val="000000"/>
              </a:solidFill>
              <a:effectLst/>
              <a:latin typeface="Gotham Book"/>
              <a:ea typeface="Cambria"/>
            </a:endParaRPr>
          </a:p>
          <a:p>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ugging another person&#10;&#10;Description automatically generated">
            <a:extLst>
              <a:ext uri="{FF2B5EF4-FFF2-40B4-BE49-F238E27FC236}">
                <a16:creationId xmlns:a16="http://schemas.microsoft.com/office/drawing/2014/main" id="{D9055057-7BBA-20E2-4482-5BE6431AD13B}"/>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l="20181" r="20181"/>
          <a:stretch>
            <a:fillRect/>
          </a:stretch>
        </p:blipFill>
        <p:spPr>
          <a:xfrm>
            <a:off x="15027442" y="-3175"/>
            <a:ext cx="5076658" cy="11291888"/>
          </a:xfrm>
        </p:spPr>
      </p:pic>
      <p:sp>
        <p:nvSpPr>
          <p:cNvPr id="4" name="Text Placeholder 8">
            <a:extLst>
              <a:ext uri="{FF2B5EF4-FFF2-40B4-BE49-F238E27FC236}">
                <a16:creationId xmlns:a16="http://schemas.microsoft.com/office/drawing/2014/main" id="{D79D4624-D997-B3BE-2099-8D0D1C68A42A}"/>
              </a:ext>
            </a:extLst>
          </p:cNvPr>
          <p:cNvSpPr txBox="1">
            <a:spLocks noGrp="1"/>
          </p:cNvSpPr>
          <p:nvPr>
            <p:ph type="body" idx="4294967295"/>
          </p:nvPr>
        </p:nvSpPr>
        <p:spPr>
          <a:xfrm>
            <a:off x="1289047" y="2221494"/>
            <a:ext cx="13563596" cy="6709529"/>
          </a:xfrm>
        </p:spPr>
        <p:txBody>
          <a:bodyPr/>
          <a:lstStyle/>
          <a:p>
            <a:pPr algn="ctr"/>
            <a:r>
              <a:rPr lang="en-US" sz="8000" dirty="0">
                <a:solidFill>
                  <a:schemeClr val="tx2"/>
                </a:solidFill>
                <a:effectLst/>
                <a:latin typeface="Hello Mogels"/>
                <a:ea typeface="Cambria"/>
                <a:cs typeface="Cambria" panose="02040503050406030204" pitchFamily="18" charset="0"/>
              </a:rPr>
              <a:t>Connect with your AAC Counterpart and FHS on ways to control this issue. Set up a meeting – let's solve this issue now!</a:t>
            </a:r>
            <a:endParaRPr lang="en-US" sz="8000" dirty="0">
              <a:solidFill>
                <a:schemeClr val="tx2"/>
              </a:solidFill>
              <a:effectLst/>
              <a:latin typeface="Hello Mogels"/>
              <a:ea typeface="Cambria"/>
            </a:endParaRP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C331A-E152-CFE1-FA7B-A5A9F3F8DA5D}"/>
              </a:ext>
            </a:extLst>
          </p:cNvPr>
          <p:cNvSpPr txBox="1">
            <a:spLocks noGrp="1"/>
          </p:cNvSpPr>
          <p:nvPr>
            <p:ph type="title"/>
          </p:nvPr>
        </p:nvSpPr>
        <p:spPr/>
        <p:txBody>
          <a:bodyPr/>
          <a:lstStyle/>
          <a:p>
            <a:r>
              <a:rPr lang="en-US" dirty="0"/>
              <a:t>Activity</a:t>
            </a:r>
          </a:p>
        </p:txBody>
      </p:sp>
      <p:sp>
        <p:nvSpPr>
          <p:cNvPr id="3" name="Text Placeholder 2">
            <a:extLst>
              <a:ext uri="{FF2B5EF4-FFF2-40B4-BE49-F238E27FC236}">
                <a16:creationId xmlns:a16="http://schemas.microsoft.com/office/drawing/2014/main" id="{BD94DDE4-87F4-E358-E2D1-A6C86175D8F3}"/>
              </a:ext>
            </a:extLst>
          </p:cNvPr>
          <p:cNvSpPr txBox="1">
            <a:spLocks noGrp="1"/>
          </p:cNvSpPr>
          <p:nvPr>
            <p:ph type="body" idx="4294967295"/>
          </p:nvPr>
        </p:nvSpPr>
        <p:spPr>
          <a:xfrm>
            <a:off x="1201923" y="3063870"/>
            <a:ext cx="17765530" cy="3856248"/>
          </a:xfrm>
        </p:spPr>
        <p:txBody>
          <a:bodyPr/>
          <a:lstStyle/>
          <a:p>
            <a:pPr marL="571500" indent="-571500">
              <a:lnSpc>
                <a:spcPct val="150000"/>
              </a:lnSpc>
              <a:buFont typeface="Arial" panose="020B0604020202020204" pitchFamily="34" charset="0"/>
              <a:buChar char="•"/>
            </a:pPr>
            <a:r>
              <a:rPr lang="en-US" dirty="0"/>
              <a:t>Find 3 things everyone at your table has in common.</a:t>
            </a:r>
          </a:p>
          <a:p>
            <a:pPr marL="1257300" lvl="1" indent="-571500">
              <a:lnSpc>
                <a:spcPct val="150000"/>
              </a:lnSpc>
            </a:pPr>
            <a:r>
              <a:rPr lang="en-US" dirty="0">
                <a:latin typeface="Gotham Book"/>
              </a:rPr>
              <a:t>Cannot be related to gender, race, or chapter leadership position</a:t>
            </a:r>
          </a:p>
          <a:p>
            <a:pPr marL="571500" indent="-571500">
              <a:lnSpc>
                <a:spcPct val="150000"/>
              </a:lnSpc>
              <a:buFont typeface="Arial" panose="020B0604020202020204" pitchFamily="34" charset="0"/>
              <a:buChar char="•"/>
            </a:pPr>
            <a:r>
              <a:rPr lang="en-US" dirty="0"/>
              <a:t>Next, find another table to absorb and find 2 things everyone in the group has in common.</a:t>
            </a:r>
          </a:p>
          <a:p>
            <a:pPr marL="571500" indent="-571500">
              <a:lnSpc>
                <a:spcPct val="150000"/>
              </a:lnSpc>
              <a:buFont typeface="Arial" panose="020B0604020202020204" pitchFamily="34" charset="0"/>
              <a:buChar char="•"/>
            </a:pPr>
            <a:r>
              <a:rPr lang="en-US" dirty="0"/>
              <a:t>Next absorb another table and find 1 thing that everyone in the group has in common.</a:t>
            </a:r>
          </a:p>
          <a:p>
            <a:pPr marL="571500" indent="-571500">
              <a:lnSpc>
                <a:spcPct val="150000"/>
              </a:lnSpc>
              <a:buFont typeface="Arial" panose="020B0604020202020204" pitchFamily="34" charset="0"/>
              <a:buChar char="•"/>
            </a:pPr>
            <a:r>
              <a:rPr lang="en-US" dirty="0"/>
              <a:t>Continue this process until you all are 1 big group.</a:t>
            </a:r>
          </a:p>
        </p:txBody>
      </p:sp>
    </p:spTree>
    <p:extLst>
      <p:ext uri="{BB962C8B-B14F-4D97-AF65-F5344CB8AC3E}">
        <p14:creationId xmlns:p14="http://schemas.microsoft.com/office/powerpoint/2010/main" val="2757970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789B3-CB29-519C-3990-0D32E47608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3AC960-4EC3-4481-D03A-329D03870B27}"/>
              </a:ext>
            </a:extLst>
          </p:cNvPr>
          <p:cNvSpPr txBox="1">
            <a:spLocks noGrp="1"/>
          </p:cNvSpPr>
          <p:nvPr>
            <p:ph type="title"/>
          </p:nvPr>
        </p:nvSpPr>
        <p:spPr>
          <a:xfrm>
            <a:off x="3575047" y="5484890"/>
            <a:ext cx="12954003" cy="1354217"/>
          </a:xfrm>
        </p:spPr>
        <p:txBody>
          <a:bodyPr/>
          <a:lstStyle/>
          <a:p>
            <a:r>
              <a:rPr lang="en-US" dirty="0"/>
              <a:t>Questions?</a:t>
            </a:r>
          </a:p>
        </p:txBody>
      </p:sp>
    </p:spTree>
    <p:extLst>
      <p:ext uri="{BB962C8B-B14F-4D97-AF65-F5344CB8AC3E}">
        <p14:creationId xmlns:p14="http://schemas.microsoft.com/office/powerpoint/2010/main" val="14859397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F67E2-9CE5-1182-53A5-8DFDB49568F8}"/>
              </a:ext>
            </a:extLst>
          </p:cNvPr>
          <p:cNvSpPr txBox="1">
            <a:spLocks noGrp="1"/>
          </p:cNvSpPr>
          <p:nvPr>
            <p:ph type="title"/>
          </p:nvPr>
        </p:nvSpPr>
        <p:spPr>
          <a:xfrm>
            <a:off x="2051050" y="5786695"/>
            <a:ext cx="16002000" cy="2708434"/>
          </a:xfrm>
        </p:spPr>
        <p:txBody>
          <a:bodyPr/>
          <a:lstStyle/>
          <a:p>
            <a:pPr algn="ctr"/>
            <a:r>
              <a:rPr lang="en-US" dirty="0"/>
              <a:t>Emergency Procedures &amp; Safety</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74A5-2BD0-BA56-102E-58E4358C1BF2}"/>
              </a:ext>
            </a:extLst>
          </p:cNvPr>
          <p:cNvSpPr txBox="1">
            <a:spLocks noGrp="1"/>
          </p:cNvSpPr>
          <p:nvPr>
            <p:ph type="title"/>
          </p:nvPr>
        </p:nvSpPr>
        <p:spPr/>
        <p:txBody>
          <a:bodyPr/>
          <a:lstStyle/>
          <a:p>
            <a:r>
              <a:rPr lang="en-US" dirty="0"/>
              <a:t>Top 5 Chapter Housing Related Emergencies</a:t>
            </a:r>
          </a:p>
        </p:txBody>
      </p:sp>
      <p:sp>
        <p:nvSpPr>
          <p:cNvPr id="3" name="Text Placeholder 2">
            <a:extLst>
              <a:ext uri="{FF2B5EF4-FFF2-40B4-BE49-F238E27FC236}">
                <a16:creationId xmlns:a16="http://schemas.microsoft.com/office/drawing/2014/main" id="{B84CC5BC-7177-9065-4155-46A5C8A58069}"/>
              </a:ext>
            </a:extLst>
          </p:cNvPr>
          <p:cNvSpPr txBox="1">
            <a:spLocks noGrp="1"/>
          </p:cNvSpPr>
          <p:nvPr>
            <p:ph type="body" idx="4294967295"/>
          </p:nvPr>
        </p:nvSpPr>
        <p:spPr>
          <a:xfrm>
            <a:off x="1289047" y="2911477"/>
            <a:ext cx="17297403" cy="6647974"/>
          </a:xfrm>
        </p:spPr>
        <p:txBody>
          <a:bodyPr/>
          <a:lstStyle/>
          <a:p>
            <a:r>
              <a:rPr lang="en-US" sz="4800" dirty="0"/>
              <a:t>Fire</a:t>
            </a:r>
          </a:p>
          <a:p>
            <a:endParaRPr lang="en-US" sz="4800" dirty="0"/>
          </a:p>
          <a:p>
            <a:r>
              <a:rPr lang="en-US" sz="4800" dirty="0"/>
              <a:t>Water leak</a:t>
            </a:r>
          </a:p>
          <a:p>
            <a:endParaRPr lang="en-US" sz="4800" dirty="0"/>
          </a:p>
          <a:p>
            <a:r>
              <a:rPr lang="en-US" sz="4800" dirty="0"/>
              <a:t>Gas leak</a:t>
            </a:r>
          </a:p>
          <a:p>
            <a:endParaRPr lang="en-US" sz="4800" dirty="0"/>
          </a:p>
          <a:p>
            <a:r>
              <a:rPr lang="en-US" sz="4800" dirty="0"/>
              <a:t>Weather-Related Emergency</a:t>
            </a:r>
          </a:p>
          <a:p>
            <a:endParaRPr lang="en-US" sz="4800" dirty="0"/>
          </a:p>
          <a:p>
            <a:r>
              <a:rPr lang="en-US" sz="4800" dirty="0"/>
              <a:t>Intruder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07CA3-5CCB-8CDB-B8F3-F564504420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85AD8A-97BD-032A-FF76-AB722F4F91E5}"/>
              </a:ext>
            </a:extLst>
          </p:cNvPr>
          <p:cNvSpPr txBox="1">
            <a:spLocks noGrp="1"/>
          </p:cNvSpPr>
          <p:nvPr>
            <p:ph type="title"/>
          </p:nvPr>
        </p:nvSpPr>
        <p:spPr>
          <a:xfrm>
            <a:off x="1289047" y="964693"/>
            <a:ext cx="17297403" cy="1661993"/>
          </a:xfrm>
        </p:spPr>
        <p:txBody>
          <a:bodyPr/>
          <a:lstStyle/>
          <a:p>
            <a:r>
              <a:rPr lang="en-US" sz="5400" dirty="0"/>
              <a:t>Discuss each of these Chapter Housing Related Emergencies</a:t>
            </a:r>
          </a:p>
        </p:txBody>
      </p:sp>
      <p:sp>
        <p:nvSpPr>
          <p:cNvPr id="3" name="Text Placeholder 2">
            <a:extLst>
              <a:ext uri="{FF2B5EF4-FFF2-40B4-BE49-F238E27FC236}">
                <a16:creationId xmlns:a16="http://schemas.microsoft.com/office/drawing/2014/main" id="{D7A957B9-46E6-CE1A-6E2E-58EB4733220C}"/>
              </a:ext>
            </a:extLst>
          </p:cNvPr>
          <p:cNvSpPr txBox="1">
            <a:spLocks noGrp="1"/>
          </p:cNvSpPr>
          <p:nvPr>
            <p:ph type="body" idx="4294967295"/>
          </p:nvPr>
        </p:nvSpPr>
        <p:spPr>
          <a:xfrm>
            <a:off x="1289048" y="2911477"/>
            <a:ext cx="9370932" cy="6647974"/>
          </a:xfrm>
        </p:spPr>
        <p:txBody>
          <a:bodyPr/>
          <a:lstStyle/>
          <a:p>
            <a:r>
              <a:rPr lang="en-US" sz="4800" dirty="0"/>
              <a:t>Fire</a:t>
            </a:r>
          </a:p>
          <a:p>
            <a:endParaRPr lang="en-US" sz="4800" dirty="0"/>
          </a:p>
          <a:p>
            <a:r>
              <a:rPr lang="en-US" sz="4800" dirty="0"/>
              <a:t>Water leak</a:t>
            </a:r>
          </a:p>
          <a:p>
            <a:endParaRPr lang="en-US" sz="4800" dirty="0"/>
          </a:p>
          <a:p>
            <a:r>
              <a:rPr lang="en-US" sz="4800" dirty="0"/>
              <a:t>Gas leak</a:t>
            </a:r>
          </a:p>
          <a:p>
            <a:endParaRPr lang="en-US" sz="4800" dirty="0"/>
          </a:p>
          <a:p>
            <a:r>
              <a:rPr lang="en-US" sz="4800" dirty="0"/>
              <a:t>Weather-Related Emergency</a:t>
            </a:r>
          </a:p>
          <a:p>
            <a:endParaRPr lang="en-US" sz="4800" dirty="0"/>
          </a:p>
          <a:p>
            <a:r>
              <a:rPr lang="en-US" sz="4800" dirty="0"/>
              <a:t>Intruder</a:t>
            </a:r>
          </a:p>
        </p:txBody>
      </p:sp>
      <p:sp>
        <p:nvSpPr>
          <p:cNvPr id="4" name="TextBox 3">
            <a:extLst>
              <a:ext uri="{FF2B5EF4-FFF2-40B4-BE49-F238E27FC236}">
                <a16:creationId xmlns:a16="http://schemas.microsoft.com/office/drawing/2014/main" id="{2A978771-0B41-1C8B-D294-560FC5CFFBE4}"/>
              </a:ext>
            </a:extLst>
          </p:cNvPr>
          <p:cNvSpPr txBox="1"/>
          <p:nvPr/>
        </p:nvSpPr>
        <p:spPr>
          <a:xfrm>
            <a:off x="10804358" y="2538663"/>
            <a:ext cx="7495674" cy="771903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4800" dirty="0">
                <a:latin typeface="Gotham Book" pitchFamily="50" charset="0"/>
              </a:rPr>
              <a:t>What should you do first?</a:t>
            </a:r>
          </a:p>
          <a:p>
            <a:pPr marL="285750" indent="-285750">
              <a:lnSpc>
                <a:spcPct val="150000"/>
              </a:lnSpc>
              <a:buFont typeface="Arial" panose="020B0604020202020204" pitchFamily="34" charset="0"/>
              <a:buChar char="•"/>
            </a:pPr>
            <a:r>
              <a:rPr lang="en-US" sz="4800" dirty="0">
                <a:latin typeface="Gotham Book" pitchFamily="50" charset="0"/>
              </a:rPr>
              <a:t>Who do you contact?</a:t>
            </a:r>
          </a:p>
          <a:p>
            <a:pPr marL="285750" indent="-285750">
              <a:lnSpc>
                <a:spcPct val="150000"/>
              </a:lnSpc>
              <a:buFont typeface="Arial" panose="020B0604020202020204" pitchFamily="34" charset="0"/>
              <a:buChar char="•"/>
            </a:pPr>
            <a:r>
              <a:rPr lang="en-US" sz="4800" dirty="0">
                <a:latin typeface="Gotham Book" pitchFamily="50" charset="0"/>
              </a:rPr>
              <a:t>How do you resolve the issue?</a:t>
            </a:r>
          </a:p>
          <a:p>
            <a:pPr marL="285750" indent="-285750">
              <a:lnSpc>
                <a:spcPct val="150000"/>
              </a:lnSpc>
              <a:buFont typeface="Arial" panose="020B0604020202020204" pitchFamily="34" charset="0"/>
              <a:buChar char="•"/>
            </a:pPr>
            <a:r>
              <a:rPr lang="en-US" sz="4800" dirty="0">
                <a:latin typeface="Gotham Book" pitchFamily="50" charset="0"/>
              </a:rPr>
              <a:t>What follow up is needed?</a:t>
            </a:r>
          </a:p>
        </p:txBody>
      </p:sp>
    </p:spTree>
    <p:extLst>
      <p:ext uri="{BB962C8B-B14F-4D97-AF65-F5344CB8AC3E}">
        <p14:creationId xmlns:p14="http://schemas.microsoft.com/office/powerpoint/2010/main" val="5605165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EDB18-A836-4DAB-B068-8C02A6389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C2C5D8-BFB5-862E-D358-8D464749BB90}"/>
              </a:ext>
            </a:extLst>
          </p:cNvPr>
          <p:cNvSpPr txBox="1">
            <a:spLocks noGrp="1"/>
          </p:cNvSpPr>
          <p:nvPr>
            <p:ph type="title"/>
          </p:nvPr>
        </p:nvSpPr>
        <p:spPr>
          <a:xfrm>
            <a:off x="1019056" y="981585"/>
            <a:ext cx="17297403" cy="830997"/>
          </a:xfrm>
        </p:spPr>
        <p:txBody>
          <a:bodyPr/>
          <a:lstStyle/>
          <a:p>
            <a:r>
              <a:rPr lang="en-US" sz="5400" dirty="0"/>
              <a:t>How To Be Prepared for Facility Emergencies</a:t>
            </a:r>
          </a:p>
        </p:txBody>
      </p:sp>
      <p:sp>
        <p:nvSpPr>
          <p:cNvPr id="3" name="Text Placeholder 2">
            <a:extLst>
              <a:ext uri="{FF2B5EF4-FFF2-40B4-BE49-F238E27FC236}">
                <a16:creationId xmlns:a16="http://schemas.microsoft.com/office/drawing/2014/main" id="{855C643E-B673-B7B4-093B-A5EA4B9BF709}"/>
              </a:ext>
            </a:extLst>
          </p:cNvPr>
          <p:cNvSpPr txBox="1">
            <a:spLocks noGrp="1"/>
          </p:cNvSpPr>
          <p:nvPr>
            <p:ph type="body" idx="4294967295"/>
          </p:nvPr>
        </p:nvSpPr>
        <p:spPr>
          <a:xfrm>
            <a:off x="1289047" y="2626686"/>
            <a:ext cx="16746289" cy="8494633"/>
          </a:xfrm>
        </p:spPr>
        <p:txBody>
          <a:bodyPr/>
          <a:lstStyle/>
          <a:p>
            <a:pPr marL="571500" lvl="0" indent="-571500">
              <a:buFont typeface="Arial" panose="020B0604020202020204" pitchFamily="34" charset="0"/>
              <a:buChar char="•"/>
            </a:pPr>
            <a:r>
              <a:rPr lang="en-US" dirty="0"/>
              <a:t>Intruder in the facility – not propping doors. Do not let any vendors in that you do not recognize – ask them to wait outside and get your HD.</a:t>
            </a:r>
          </a:p>
          <a:p>
            <a:pPr lvl="0"/>
            <a:endParaRPr lang="en-US" dirty="0"/>
          </a:p>
          <a:p>
            <a:pPr marL="571500" lvl="0" indent="-571500">
              <a:buFont typeface="Arial" panose="020B0604020202020204" pitchFamily="34" charset="0"/>
              <a:buChar char="•"/>
            </a:pPr>
            <a:r>
              <a:rPr lang="en-US" dirty="0"/>
              <a:t>Candles- Doing room checks, holding members accountable if you see a candle in their room.</a:t>
            </a:r>
          </a:p>
          <a:p>
            <a:pPr lvl="0"/>
            <a:endParaRPr lang="en-US" dirty="0"/>
          </a:p>
          <a:p>
            <a:pPr marL="571500" lvl="0" indent="-571500">
              <a:buFont typeface="Arial" panose="020B0604020202020204" pitchFamily="34" charset="0"/>
              <a:buChar char="•"/>
            </a:pPr>
            <a:r>
              <a:rPr lang="en-US" dirty="0"/>
              <a:t>Standing water – make sure you know where the water main shut off valve is! Ask your HD! </a:t>
            </a:r>
          </a:p>
          <a:p>
            <a:pPr lvl="0"/>
            <a:endParaRPr lang="en-US" dirty="0"/>
          </a:p>
          <a:p>
            <a:pPr marL="571500" lvl="0" indent="-571500">
              <a:buFont typeface="Arial" panose="020B0604020202020204" pitchFamily="34" charset="0"/>
              <a:buChar char="•"/>
            </a:pPr>
            <a:r>
              <a:rPr lang="en-US" dirty="0"/>
              <a:t>Natural Disaster – Have a plan in place, emergency water/food/first aid. Know exactly what to do in each kind of emergency. </a:t>
            </a:r>
          </a:p>
          <a:p>
            <a:pPr lvl="0"/>
            <a:endParaRPr lang="en-US" dirty="0"/>
          </a:p>
          <a:p>
            <a:pPr marL="571500" lvl="0" indent="-571500">
              <a:buFont typeface="Arial" panose="020B0604020202020204" pitchFamily="34" charset="0"/>
              <a:buChar char="•"/>
            </a:pPr>
            <a:r>
              <a:rPr lang="en-US" dirty="0"/>
              <a:t>Gas – know who to call in a gas emergency! Know where the gas shut off is. </a:t>
            </a:r>
          </a:p>
          <a:p>
            <a:endParaRPr lang="en-US" sz="4800" dirty="0"/>
          </a:p>
        </p:txBody>
      </p:sp>
    </p:spTree>
    <p:extLst>
      <p:ext uri="{BB962C8B-B14F-4D97-AF65-F5344CB8AC3E}">
        <p14:creationId xmlns:p14="http://schemas.microsoft.com/office/powerpoint/2010/main" val="131757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62EEE-C88C-6A70-9519-CE850E3BE3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554D9-C271-7301-6174-74781E4C2915}"/>
              </a:ext>
            </a:extLst>
          </p:cNvPr>
          <p:cNvSpPr txBox="1">
            <a:spLocks noGrp="1"/>
          </p:cNvSpPr>
          <p:nvPr>
            <p:ph type="title"/>
          </p:nvPr>
        </p:nvSpPr>
        <p:spPr>
          <a:xfrm>
            <a:off x="3575047" y="5484890"/>
            <a:ext cx="12954003" cy="1354217"/>
          </a:xfrm>
        </p:spPr>
        <p:txBody>
          <a:bodyPr/>
          <a:lstStyle/>
          <a:p>
            <a:r>
              <a:rPr lang="en-US" dirty="0"/>
              <a:t>Questions?</a:t>
            </a:r>
          </a:p>
        </p:txBody>
      </p:sp>
    </p:spTree>
    <p:extLst>
      <p:ext uri="{BB962C8B-B14F-4D97-AF65-F5344CB8AC3E}">
        <p14:creationId xmlns:p14="http://schemas.microsoft.com/office/powerpoint/2010/main" val="41175947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6AB33-4CD4-EA13-BC24-60395C2B7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3B4AB2-67DC-29BA-080E-996B8CA4FB49}"/>
              </a:ext>
            </a:extLst>
          </p:cNvPr>
          <p:cNvSpPr txBox="1">
            <a:spLocks noGrp="1"/>
          </p:cNvSpPr>
          <p:nvPr>
            <p:ph type="title"/>
          </p:nvPr>
        </p:nvSpPr>
        <p:spPr>
          <a:xfrm>
            <a:off x="2051050" y="6527302"/>
            <a:ext cx="16002000" cy="1354217"/>
          </a:xfrm>
        </p:spPr>
        <p:txBody>
          <a:bodyPr/>
          <a:lstStyle/>
          <a:p>
            <a:pPr algn="ctr"/>
            <a:r>
              <a:rPr lang="en-US" dirty="0"/>
              <a:t>ESA &amp; Service Animal Requests</a:t>
            </a:r>
          </a:p>
        </p:txBody>
      </p:sp>
    </p:spTree>
    <p:extLst>
      <p:ext uri="{BB962C8B-B14F-4D97-AF65-F5344CB8AC3E}">
        <p14:creationId xmlns:p14="http://schemas.microsoft.com/office/powerpoint/2010/main" val="34797121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41D6-D476-B8E8-A357-1AC2AA7C9778}"/>
              </a:ext>
            </a:extLst>
          </p:cNvPr>
          <p:cNvSpPr txBox="1">
            <a:spLocks noGrp="1"/>
          </p:cNvSpPr>
          <p:nvPr>
            <p:ph type="title"/>
          </p:nvPr>
        </p:nvSpPr>
        <p:spPr>
          <a:xfrm>
            <a:off x="3069720" y="1620334"/>
            <a:ext cx="12954003" cy="5170646"/>
          </a:xfrm>
        </p:spPr>
        <p:txBody>
          <a:bodyPr/>
          <a:lstStyle/>
          <a:p>
            <a:pPr algn="l"/>
            <a:r>
              <a:rPr lang="en-US" sz="4800" dirty="0"/>
              <a:t>Service Animals : Any dog that is individually trained to do work or perform tasks for the benefit of an individual with a disability. Other species of animals, whether wild or domestic, trained or untrained, are not considered service animals. [ Definition taken from the American with Disability Act]</a:t>
            </a:r>
          </a:p>
        </p:txBody>
      </p:sp>
      <p:sp>
        <p:nvSpPr>
          <p:cNvPr id="5" name="TextBox 4">
            <a:extLst>
              <a:ext uri="{FF2B5EF4-FFF2-40B4-BE49-F238E27FC236}">
                <a16:creationId xmlns:a16="http://schemas.microsoft.com/office/drawing/2014/main" id="{1A7191BC-70CD-9984-5A64-0EE8DD76DEC0}"/>
              </a:ext>
            </a:extLst>
          </p:cNvPr>
          <p:cNvSpPr txBox="1"/>
          <p:nvPr/>
        </p:nvSpPr>
        <p:spPr>
          <a:xfrm>
            <a:off x="3317707" y="7825860"/>
            <a:ext cx="13213681" cy="2308324"/>
          </a:xfrm>
          <a:prstGeom prst="rect">
            <a:avLst/>
          </a:prstGeom>
          <a:noFill/>
        </p:spPr>
        <p:txBody>
          <a:bodyPr wrap="square">
            <a:spAutoFit/>
          </a:bodyPr>
          <a:lstStyle/>
          <a:p>
            <a:r>
              <a:rPr kumimoji="0" lang="en-US" sz="4800" b="0" i="0" u="none" strike="noStrike" kern="0" cap="none" spc="0" normalizeH="0" baseline="0" noProof="0" dirty="0">
                <a:ln>
                  <a:noFill/>
                </a:ln>
                <a:solidFill>
                  <a:srgbClr val="FFFFFF"/>
                </a:solidFill>
                <a:effectLst/>
                <a:uLnTx/>
                <a:uFillTx/>
                <a:latin typeface="Hello Mogels"/>
              </a:rPr>
              <a:t>Emotional Support Animal (ESA): An animal that performs a service or alleviates one or more disability-related symptoms. </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231F6-FC3E-FC59-C89B-816C4128C0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08CCE-A6D5-5DC8-25A4-7B689335AE3D}"/>
              </a:ext>
            </a:extLst>
          </p:cNvPr>
          <p:cNvSpPr txBox="1">
            <a:spLocks noGrp="1"/>
          </p:cNvSpPr>
          <p:nvPr>
            <p:ph type="title"/>
          </p:nvPr>
        </p:nvSpPr>
        <p:spPr>
          <a:xfrm>
            <a:off x="985354" y="528728"/>
            <a:ext cx="17765530" cy="1015660"/>
          </a:xfrm>
        </p:spPr>
        <p:txBody>
          <a:bodyPr/>
          <a:lstStyle/>
          <a:p>
            <a:r>
              <a:rPr lang="en-US" dirty="0"/>
              <a:t>Service Animal Request Process</a:t>
            </a:r>
          </a:p>
        </p:txBody>
      </p:sp>
      <p:pic>
        <p:nvPicPr>
          <p:cNvPr id="4" name="Picture 3" descr="A blue and white page with text&#10;&#10;Description automatically generated">
            <a:extLst>
              <a:ext uri="{FF2B5EF4-FFF2-40B4-BE49-F238E27FC236}">
                <a16:creationId xmlns:a16="http://schemas.microsoft.com/office/drawing/2014/main" id="{7F5404A5-8F59-AC81-9DCB-D7A247640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5315" y="1425114"/>
            <a:ext cx="8670357" cy="9671106"/>
          </a:xfrm>
          <a:prstGeom prst="rect">
            <a:avLst/>
          </a:prstGeom>
        </p:spPr>
      </p:pic>
    </p:spTree>
    <p:extLst>
      <p:ext uri="{BB962C8B-B14F-4D97-AF65-F5344CB8AC3E}">
        <p14:creationId xmlns:p14="http://schemas.microsoft.com/office/powerpoint/2010/main" val="30743177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7CEE6-6329-96D6-4E7B-7F69384971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8B8F04-07F7-C033-4EE8-5871DC1126D9}"/>
              </a:ext>
            </a:extLst>
          </p:cNvPr>
          <p:cNvSpPr txBox="1">
            <a:spLocks noGrp="1"/>
          </p:cNvSpPr>
          <p:nvPr>
            <p:ph type="title"/>
          </p:nvPr>
        </p:nvSpPr>
        <p:spPr>
          <a:xfrm>
            <a:off x="985354" y="528728"/>
            <a:ext cx="17765530" cy="1015660"/>
          </a:xfrm>
        </p:spPr>
        <p:txBody>
          <a:bodyPr/>
          <a:lstStyle/>
          <a:p>
            <a:r>
              <a:rPr lang="en-US" dirty="0"/>
              <a:t>Emotional Support Animal Request Process</a:t>
            </a:r>
          </a:p>
        </p:txBody>
      </p:sp>
      <p:pic>
        <p:nvPicPr>
          <p:cNvPr id="5" name="Picture 4" descr="A questionnaire with text on it&#10;&#10;Description automatically generated">
            <a:extLst>
              <a:ext uri="{FF2B5EF4-FFF2-40B4-BE49-F238E27FC236}">
                <a16:creationId xmlns:a16="http://schemas.microsoft.com/office/drawing/2014/main" id="{B1D386D9-46B1-E915-BF9F-CFDD8EABD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438" y="1720732"/>
            <a:ext cx="8583223" cy="8878539"/>
          </a:xfrm>
          <a:prstGeom prst="rect">
            <a:avLst/>
          </a:prstGeom>
        </p:spPr>
      </p:pic>
    </p:spTree>
    <p:extLst>
      <p:ext uri="{BB962C8B-B14F-4D97-AF65-F5344CB8AC3E}">
        <p14:creationId xmlns:p14="http://schemas.microsoft.com/office/powerpoint/2010/main" val="3801263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443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D11C8-8957-38E5-F21A-676193C28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F599C8-58FE-4C99-90E9-12879FA38ACE}"/>
              </a:ext>
            </a:extLst>
          </p:cNvPr>
          <p:cNvSpPr txBox="1">
            <a:spLocks noGrp="1"/>
          </p:cNvSpPr>
          <p:nvPr>
            <p:ph type="title"/>
          </p:nvPr>
        </p:nvSpPr>
        <p:spPr>
          <a:xfrm>
            <a:off x="997385" y="165515"/>
            <a:ext cx="17765530" cy="1015660"/>
          </a:xfrm>
        </p:spPr>
        <p:txBody>
          <a:bodyPr/>
          <a:lstStyle/>
          <a:p>
            <a:r>
              <a:rPr lang="en-US" dirty="0"/>
              <a:t>Emotional Support Animal Request Process</a:t>
            </a:r>
          </a:p>
        </p:txBody>
      </p:sp>
      <p:pic>
        <p:nvPicPr>
          <p:cNvPr id="4" name="Picture 3" descr="A flowchart with blue arrows&#10;&#10;Description automatically generated">
            <a:extLst>
              <a:ext uri="{FF2B5EF4-FFF2-40B4-BE49-F238E27FC236}">
                <a16:creationId xmlns:a16="http://schemas.microsoft.com/office/drawing/2014/main" id="{B8D2CEE7-C818-EFB8-E5E8-68AD649C3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801" y="973357"/>
            <a:ext cx="7768349" cy="9971763"/>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F188939F-54EF-53D6-F62A-3CAA5457E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3952" y="973357"/>
            <a:ext cx="7956976" cy="10335993"/>
          </a:xfrm>
          <a:prstGeom prst="rect">
            <a:avLst/>
          </a:prstGeom>
        </p:spPr>
      </p:pic>
    </p:spTree>
    <p:extLst>
      <p:ext uri="{BB962C8B-B14F-4D97-AF65-F5344CB8AC3E}">
        <p14:creationId xmlns:p14="http://schemas.microsoft.com/office/powerpoint/2010/main" val="38960683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B836B-CD2C-D620-F392-0135931B7BCA}"/>
            </a:ext>
          </a:extLst>
        </p:cNvPr>
        <p:cNvGrpSpPr/>
        <p:nvPr/>
      </p:nvGrpSpPr>
      <p:grpSpPr>
        <a:xfrm>
          <a:off x="0" y="0"/>
          <a:ext cx="0" cy="0"/>
          <a:chOff x="0" y="0"/>
          <a:chExt cx="0" cy="0"/>
        </a:xfrm>
      </p:grpSpPr>
      <p:pic>
        <p:nvPicPr>
          <p:cNvPr id="7" name="Picture 6" descr="A paper with text and a blue background&#10;&#10;Description automatically generated with medium confidence">
            <a:extLst>
              <a:ext uri="{FF2B5EF4-FFF2-40B4-BE49-F238E27FC236}">
                <a16:creationId xmlns:a16="http://schemas.microsoft.com/office/drawing/2014/main" id="{846F90B7-F5BF-D1A7-7C6F-58625E991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2136" y="0"/>
            <a:ext cx="8680459" cy="11309350"/>
          </a:xfrm>
          <a:prstGeom prst="rect">
            <a:avLst/>
          </a:prstGeom>
        </p:spPr>
      </p:pic>
    </p:spTree>
    <p:extLst>
      <p:ext uri="{BB962C8B-B14F-4D97-AF65-F5344CB8AC3E}">
        <p14:creationId xmlns:p14="http://schemas.microsoft.com/office/powerpoint/2010/main" val="33413708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E3F71-3A85-EFB8-2B83-0B1BD7B9E0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73C56-56AF-C6E9-E702-CA7D89FCE2C6}"/>
              </a:ext>
            </a:extLst>
          </p:cNvPr>
          <p:cNvSpPr txBox="1">
            <a:spLocks noGrp="1"/>
          </p:cNvSpPr>
          <p:nvPr>
            <p:ph type="title"/>
          </p:nvPr>
        </p:nvSpPr>
        <p:spPr>
          <a:xfrm>
            <a:off x="985354" y="528728"/>
            <a:ext cx="17765530" cy="1015660"/>
          </a:xfrm>
        </p:spPr>
        <p:txBody>
          <a:bodyPr/>
          <a:lstStyle/>
          <a:p>
            <a:r>
              <a:rPr lang="en-US" dirty="0"/>
              <a:t>Key Take Aways</a:t>
            </a:r>
          </a:p>
        </p:txBody>
      </p:sp>
      <p:sp>
        <p:nvSpPr>
          <p:cNvPr id="3" name="TextBox 2">
            <a:extLst>
              <a:ext uri="{FF2B5EF4-FFF2-40B4-BE49-F238E27FC236}">
                <a16:creationId xmlns:a16="http://schemas.microsoft.com/office/drawing/2014/main" id="{5F905B44-01BD-7DD9-83DD-5AAC4C6D9A3F}"/>
              </a:ext>
            </a:extLst>
          </p:cNvPr>
          <p:cNvSpPr txBox="1"/>
          <p:nvPr/>
        </p:nvSpPr>
        <p:spPr>
          <a:xfrm>
            <a:off x="985354" y="1780674"/>
            <a:ext cx="17765530" cy="7699544"/>
          </a:xfrm>
          <a:prstGeom prst="rect">
            <a:avLst/>
          </a:prstGeom>
          <a:noFill/>
        </p:spPr>
        <p:txBody>
          <a:bodyPr wrap="square" lIns="91440" tIns="45720" rIns="91440" bIns="45720" rtlCol="0" anchor="t">
            <a:spAutoFit/>
          </a:bodyPr>
          <a:lstStyle/>
          <a:p>
            <a:pPr marL="342900" indent="-342900">
              <a:buFont typeface="Symbol" panose="05050102010706020507" pitchFamily="18" charset="2"/>
              <a:buChar char=""/>
            </a:pPr>
            <a:r>
              <a:rPr lang="en-US" sz="3600" dirty="0">
                <a:solidFill>
                  <a:schemeClr val="tx2"/>
                </a:solidFill>
                <a:latin typeface="Gotham Book"/>
                <a:ea typeface="Cambria"/>
                <a:cs typeface="Cambria" panose="02040503050406030204" pitchFamily="18" charset="0"/>
              </a:rPr>
              <a:t> </a:t>
            </a:r>
            <a:r>
              <a:rPr lang="en-US" sz="3600" dirty="0">
                <a:solidFill>
                  <a:schemeClr val="tx2"/>
                </a:solidFill>
                <a:effectLst/>
                <a:latin typeface="Gotham Book"/>
                <a:ea typeface="Cambria"/>
                <a:cs typeface="Cambria" panose="02040503050406030204" pitchFamily="18" charset="0"/>
              </a:rPr>
              <a:t>SA and ESA requests are VERY different. Make sure you follow the correct protocol for each. </a:t>
            </a:r>
            <a:endParaRPr lang="en-US" sz="3600" dirty="0">
              <a:solidFill>
                <a:schemeClr val="tx2"/>
              </a:solidFill>
              <a:effectLst/>
              <a:latin typeface="Gotham Book"/>
              <a:ea typeface="Cambria"/>
            </a:endParaRPr>
          </a:p>
          <a:p>
            <a:pPr marL="342900" indent="-342900">
              <a:buFont typeface="Symbol" panose="05050102010706020507" pitchFamily="18" charset="2"/>
              <a:buChar char=""/>
            </a:pPr>
            <a:r>
              <a:rPr lang="en-US" sz="3600" dirty="0">
                <a:solidFill>
                  <a:schemeClr val="tx2"/>
                </a:solidFill>
                <a:latin typeface="Gotham Book"/>
                <a:ea typeface="Cambria"/>
                <a:cs typeface="Cambria" panose="02040503050406030204" pitchFamily="18" charset="0"/>
              </a:rPr>
              <a:t> </a:t>
            </a:r>
            <a:r>
              <a:rPr lang="en-US" sz="3600" dirty="0">
                <a:solidFill>
                  <a:schemeClr val="tx2"/>
                </a:solidFill>
                <a:effectLst/>
                <a:latin typeface="Gotham Book"/>
                <a:ea typeface="Cambria"/>
                <a:cs typeface="Cambria" panose="02040503050406030204" pitchFamily="18" charset="0"/>
              </a:rPr>
              <a:t>Time is of the essence! Keep the process moving. It’s recommended that you give the member an answer within 2 weeks of the request (pending any additional information needed). </a:t>
            </a:r>
            <a:endParaRPr lang="en-US" sz="3600" dirty="0">
              <a:solidFill>
                <a:schemeClr val="tx2"/>
              </a:solidFill>
              <a:effectLst/>
              <a:latin typeface="Gotham Book"/>
              <a:ea typeface="Cambria"/>
            </a:endParaRPr>
          </a:p>
          <a:p>
            <a:pPr marL="342900" indent="-342900">
              <a:buFont typeface="Symbol" panose="05050102010706020507" pitchFamily="18" charset="2"/>
              <a:buChar char=""/>
            </a:pPr>
            <a:r>
              <a:rPr lang="en-US" sz="3600" dirty="0">
                <a:solidFill>
                  <a:schemeClr val="tx2"/>
                </a:solidFill>
                <a:latin typeface="Gotham Book"/>
                <a:ea typeface="Cambria"/>
                <a:cs typeface="Cambria" panose="02040503050406030204" pitchFamily="18" charset="0"/>
              </a:rPr>
              <a:t> </a:t>
            </a:r>
            <a:r>
              <a:rPr lang="en-US" sz="3600" dirty="0">
                <a:solidFill>
                  <a:schemeClr val="tx2"/>
                </a:solidFill>
                <a:effectLst/>
                <a:latin typeface="Gotham Book"/>
                <a:ea typeface="Cambria"/>
                <a:cs typeface="Cambria" panose="02040503050406030204" pitchFamily="18" charset="0"/>
              </a:rPr>
              <a:t>Do not ask any inappropriate questions! Make sure you are sticking to the questions in the guide. </a:t>
            </a:r>
            <a:endParaRPr lang="en-US" sz="3600" dirty="0">
              <a:solidFill>
                <a:schemeClr val="tx2"/>
              </a:solidFill>
              <a:effectLst/>
              <a:latin typeface="Gotham Book"/>
              <a:ea typeface="Cambria"/>
            </a:endParaRPr>
          </a:p>
          <a:p>
            <a:pPr marL="342900" indent="-342900">
              <a:buFont typeface="Symbol" panose="05050102010706020507" pitchFamily="18" charset="2"/>
              <a:buChar char=""/>
            </a:pPr>
            <a:r>
              <a:rPr lang="en-US" sz="3600" dirty="0">
                <a:solidFill>
                  <a:schemeClr val="tx2"/>
                </a:solidFill>
                <a:latin typeface="Gotham Book"/>
                <a:ea typeface="Cambria"/>
                <a:cs typeface="Cambria" panose="02040503050406030204" pitchFamily="18" charset="0"/>
              </a:rPr>
              <a:t> </a:t>
            </a:r>
            <a:r>
              <a:rPr lang="en-US" sz="3600" dirty="0">
                <a:solidFill>
                  <a:schemeClr val="tx2"/>
                </a:solidFill>
                <a:effectLst/>
                <a:latin typeface="Gotham Book"/>
                <a:ea typeface="Cambria"/>
                <a:cs typeface="Cambria" panose="02040503050406030204" pitchFamily="18" charset="0"/>
              </a:rPr>
              <a:t>You, AAC or CHC cannot reach out directly to the member’s doctor to request more information.</a:t>
            </a:r>
            <a:endParaRPr lang="en-US" sz="3600" dirty="0">
              <a:solidFill>
                <a:schemeClr val="tx2"/>
              </a:solidFill>
              <a:effectLst/>
              <a:latin typeface="Gotham Book"/>
              <a:ea typeface="Cambria"/>
            </a:endParaRPr>
          </a:p>
          <a:p>
            <a:pPr marL="342900" indent="-342900">
              <a:buFont typeface="Symbol" panose="05050102010706020507" pitchFamily="18" charset="2"/>
              <a:buChar char=""/>
            </a:pPr>
            <a:r>
              <a:rPr lang="en-US" sz="3600" dirty="0">
                <a:solidFill>
                  <a:schemeClr val="tx2"/>
                </a:solidFill>
                <a:latin typeface="Gotham Book"/>
                <a:ea typeface="Cambria"/>
                <a:cs typeface="Cambria" panose="02040503050406030204" pitchFamily="18" charset="0"/>
              </a:rPr>
              <a:t> </a:t>
            </a:r>
            <a:r>
              <a:rPr lang="en-US" sz="3600" dirty="0">
                <a:solidFill>
                  <a:schemeClr val="tx2"/>
                </a:solidFill>
                <a:effectLst/>
                <a:latin typeface="Gotham Book"/>
                <a:ea typeface="Cambria"/>
                <a:cs typeface="Cambria" panose="02040503050406030204" pitchFamily="18" charset="0"/>
              </a:rPr>
              <a:t>Do not share any medical information with other members or the chapter – you can let them know of the ESA/SA request and if it’s been approved or denied and what kind of animal and where it will be residing.</a:t>
            </a:r>
            <a:endParaRPr lang="en-US" sz="3600" dirty="0">
              <a:solidFill>
                <a:schemeClr val="tx2"/>
              </a:solidFill>
              <a:effectLst/>
              <a:latin typeface="Gotham Book" pitchFamily="50" charset="0"/>
              <a:ea typeface="Calibri" panose="020F0502020204030204" pitchFamily="34" charset="0"/>
            </a:endParaRPr>
          </a:p>
          <a:p>
            <a:pPr marL="342900" indent="-342900">
              <a:spcAft>
                <a:spcPts val="1000"/>
              </a:spcAft>
              <a:buFont typeface="Symbol" panose="05050102010706020507" pitchFamily="18" charset="2"/>
              <a:buChar char=""/>
            </a:pPr>
            <a:r>
              <a:rPr lang="en-US" sz="3600" dirty="0">
                <a:solidFill>
                  <a:schemeClr val="tx2"/>
                </a:solidFill>
                <a:latin typeface="Gotham Book"/>
                <a:ea typeface="Cambria"/>
                <a:cs typeface="Cambria" panose="02040503050406030204" pitchFamily="18" charset="0"/>
              </a:rPr>
              <a:t> </a:t>
            </a:r>
            <a:r>
              <a:rPr lang="en-US" sz="3600" dirty="0">
                <a:solidFill>
                  <a:schemeClr val="tx2"/>
                </a:solidFill>
                <a:effectLst/>
                <a:latin typeface="Gotham Book"/>
                <a:ea typeface="Cambria"/>
                <a:cs typeface="Cambria" panose="02040503050406030204" pitchFamily="18" charset="0"/>
              </a:rPr>
              <a:t>FHC is here to help! Don’t hesitate to reach out to your FHS and the ADH that supports your region. </a:t>
            </a:r>
            <a:endParaRPr lang="en-US" sz="3600" dirty="0">
              <a:solidFill>
                <a:schemeClr val="tx2"/>
              </a:solidFill>
              <a:effectLst/>
              <a:latin typeface="Gotham Book"/>
              <a:ea typeface="Cambria"/>
            </a:endParaRPr>
          </a:p>
          <a:p>
            <a:endParaRPr lang="en-US" dirty="0"/>
          </a:p>
        </p:txBody>
      </p:sp>
    </p:spTree>
    <p:extLst>
      <p:ext uri="{BB962C8B-B14F-4D97-AF65-F5344CB8AC3E}">
        <p14:creationId xmlns:p14="http://schemas.microsoft.com/office/powerpoint/2010/main" val="14466296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57957-C748-2931-3D14-D521A16D9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DC1C4-B61B-8230-B78D-B8F214A74F9C}"/>
              </a:ext>
            </a:extLst>
          </p:cNvPr>
          <p:cNvSpPr txBox="1">
            <a:spLocks noGrp="1"/>
          </p:cNvSpPr>
          <p:nvPr>
            <p:ph type="title"/>
          </p:nvPr>
        </p:nvSpPr>
        <p:spPr>
          <a:xfrm>
            <a:off x="3575047" y="5484890"/>
            <a:ext cx="12954003" cy="1354217"/>
          </a:xfrm>
        </p:spPr>
        <p:txBody>
          <a:bodyPr/>
          <a:lstStyle/>
          <a:p>
            <a:r>
              <a:rPr lang="en-US" dirty="0"/>
              <a:t>Questions?</a:t>
            </a:r>
          </a:p>
        </p:txBody>
      </p:sp>
    </p:spTree>
    <p:extLst>
      <p:ext uri="{BB962C8B-B14F-4D97-AF65-F5344CB8AC3E}">
        <p14:creationId xmlns:p14="http://schemas.microsoft.com/office/powerpoint/2010/main" val="3858084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D0F9C-8C5D-A040-8091-A7B025FA1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9407F-60AE-934A-34CC-4445E286545B}"/>
              </a:ext>
            </a:extLst>
          </p:cNvPr>
          <p:cNvSpPr txBox="1">
            <a:spLocks noGrp="1"/>
          </p:cNvSpPr>
          <p:nvPr>
            <p:ph type="title"/>
          </p:nvPr>
        </p:nvSpPr>
        <p:spPr>
          <a:xfrm>
            <a:off x="1222972" y="6431049"/>
            <a:ext cx="16002000" cy="1354217"/>
          </a:xfrm>
        </p:spPr>
        <p:txBody>
          <a:bodyPr/>
          <a:lstStyle/>
          <a:p>
            <a:pPr algn="ctr"/>
            <a:r>
              <a:rPr lang="en-US" dirty="0"/>
              <a:t>Wrap Up</a:t>
            </a:r>
          </a:p>
        </p:txBody>
      </p:sp>
    </p:spTree>
    <p:extLst>
      <p:ext uri="{BB962C8B-B14F-4D97-AF65-F5344CB8AC3E}">
        <p14:creationId xmlns:p14="http://schemas.microsoft.com/office/powerpoint/2010/main" val="38999713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1625B-2C6F-5B97-BBAB-FEBE5193E9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5008A8-6293-B8E3-54DB-9D9F35B4AE68}"/>
              </a:ext>
            </a:extLst>
          </p:cNvPr>
          <p:cNvSpPr txBox="1">
            <a:spLocks noGrp="1"/>
          </p:cNvSpPr>
          <p:nvPr>
            <p:ph type="title"/>
          </p:nvPr>
        </p:nvSpPr>
        <p:spPr/>
        <p:txBody>
          <a:bodyPr/>
          <a:lstStyle/>
          <a:p>
            <a:r>
              <a:rPr lang="en-US" dirty="0"/>
              <a:t>Question 1</a:t>
            </a:r>
          </a:p>
        </p:txBody>
      </p:sp>
      <p:sp>
        <p:nvSpPr>
          <p:cNvPr id="3" name="Text Placeholder 2">
            <a:extLst>
              <a:ext uri="{FF2B5EF4-FFF2-40B4-BE49-F238E27FC236}">
                <a16:creationId xmlns:a16="http://schemas.microsoft.com/office/drawing/2014/main" id="{27633C1A-6DB4-DED2-2D09-35894F961072}"/>
              </a:ext>
            </a:extLst>
          </p:cNvPr>
          <p:cNvSpPr txBox="1">
            <a:spLocks noGrp="1"/>
          </p:cNvSpPr>
          <p:nvPr>
            <p:ph type="body" idx="4294967295"/>
          </p:nvPr>
        </p:nvSpPr>
        <p:spPr>
          <a:xfrm>
            <a:off x="1289047" y="3161685"/>
            <a:ext cx="17297403" cy="4985980"/>
          </a:xfrm>
        </p:spPr>
        <p:txBody>
          <a:bodyPr/>
          <a:lstStyle/>
          <a:p>
            <a:r>
              <a:rPr lang="en-US" sz="9600" dirty="0">
                <a:solidFill>
                  <a:schemeClr val="tx2"/>
                </a:solidFill>
                <a:effectLst/>
                <a:latin typeface="Gotham Book" pitchFamily="50" charset="0"/>
                <a:ea typeface="Cambria" panose="02040503050406030204" pitchFamily="18" charset="0"/>
                <a:cs typeface="Cambria" panose="02040503050406030204" pitchFamily="18" charset="0"/>
              </a:rPr>
              <a:t>What is your full name? What does your name mean to you? </a:t>
            </a:r>
            <a:endParaRPr lang="en-US" sz="9600" dirty="0">
              <a:solidFill>
                <a:schemeClr val="tx2"/>
              </a:solidFill>
              <a:effectLst/>
              <a:latin typeface="Gotham Book" pitchFamily="50" charset="0"/>
              <a:ea typeface="Calibri" panose="020F0502020204030204" pitchFamily="34" charset="0"/>
            </a:endParaRPr>
          </a:p>
          <a:p>
            <a:endParaRPr lang="en-US" dirty="0"/>
          </a:p>
        </p:txBody>
      </p:sp>
    </p:spTree>
    <p:extLst>
      <p:ext uri="{BB962C8B-B14F-4D97-AF65-F5344CB8AC3E}">
        <p14:creationId xmlns:p14="http://schemas.microsoft.com/office/powerpoint/2010/main" val="19931013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18184-EB67-9157-C1A3-806D1BC438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339978-9EA5-3831-DB0B-68FEC8B87D5A}"/>
              </a:ext>
            </a:extLst>
          </p:cNvPr>
          <p:cNvSpPr txBox="1">
            <a:spLocks noGrp="1"/>
          </p:cNvSpPr>
          <p:nvPr>
            <p:ph type="title"/>
          </p:nvPr>
        </p:nvSpPr>
        <p:spPr/>
        <p:txBody>
          <a:bodyPr/>
          <a:lstStyle/>
          <a:p>
            <a:r>
              <a:rPr lang="en-US" dirty="0"/>
              <a:t>Question 2</a:t>
            </a:r>
          </a:p>
        </p:txBody>
      </p:sp>
      <p:sp>
        <p:nvSpPr>
          <p:cNvPr id="3" name="Text Placeholder 2">
            <a:extLst>
              <a:ext uri="{FF2B5EF4-FFF2-40B4-BE49-F238E27FC236}">
                <a16:creationId xmlns:a16="http://schemas.microsoft.com/office/drawing/2014/main" id="{9BB13C6D-F57B-174D-5CB2-A9E102A8B9F3}"/>
              </a:ext>
            </a:extLst>
          </p:cNvPr>
          <p:cNvSpPr txBox="1">
            <a:spLocks noGrp="1"/>
          </p:cNvSpPr>
          <p:nvPr>
            <p:ph type="body" idx="4294967295"/>
          </p:nvPr>
        </p:nvSpPr>
        <p:spPr>
          <a:xfrm>
            <a:off x="1289047" y="3161685"/>
            <a:ext cx="17297403" cy="7325082"/>
          </a:xfrm>
        </p:spPr>
        <p:txBody>
          <a:bodyPr/>
          <a:lstStyle/>
          <a:p>
            <a:r>
              <a:rPr lang="en-US" sz="8800" dirty="0">
                <a:solidFill>
                  <a:schemeClr val="tx2"/>
                </a:solidFill>
                <a:effectLst/>
                <a:latin typeface="Gotham Book" pitchFamily="50" charset="0"/>
                <a:ea typeface="Cambria" panose="02040503050406030204" pitchFamily="18" charset="0"/>
                <a:cs typeface="Cambria" panose="02040503050406030204" pitchFamily="18" charset="0"/>
              </a:rPr>
              <a:t>Share with your partner a little bit about what family means to you? Who is in your family or who do you consider family? </a:t>
            </a:r>
            <a:endParaRPr lang="en-US" sz="8800" dirty="0">
              <a:solidFill>
                <a:schemeClr val="tx2"/>
              </a:solidFill>
              <a:effectLst/>
              <a:latin typeface="Gotham Book" pitchFamily="50" charset="0"/>
              <a:ea typeface="Calibri" panose="020F0502020204030204" pitchFamily="34" charset="0"/>
            </a:endParaRPr>
          </a:p>
          <a:p>
            <a:endParaRPr lang="en-US" dirty="0"/>
          </a:p>
        </p:txBody>
      </p:sp>
    </p:spTree>
    <p:extLst>
      <p:ext uri="{BB962C8B-B14F-4D97-AF65-F5344CB8AC3E}">
        <p14:creationId xmlns:p14="http://schemas.microsoft.com/office/powerpoint/2010/main" val="20672032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BE944-63F9-F6EA-C0A8-936BA60E39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BFD34-5441-9B5F-A12F-644424E1FA4D}"/>
              </a:ext>
            </a:extLst>
          </p:cNvPr>
          <p:cNvSpPr txBox="1">
            <a:spLocks noGrp="1"/>
          </p:cNvSpPr>
          <p:nvPr>
            <p:ph type="title"/>
          </p:nvPr>
        </p:nvSpPr>
        <p:spPr/>
        <p:txBody>
          <a:bodyPr/>
          <a:lstStyle/>
          <a:p>
            <a:r>
              <a:rPr lang="en-US" dirty="0"/>
              <a:t>Question 3</a:t>
            </a:r>
          </a:p>
        </p:txBody>
      </p:sp>
      <p:sp>
        <p:nvSpPr>
          <p:cNvPr id="3" name="Text Placeholder 2">
            <a:extLst>
              <a:ext uri="{FF2B5EF4-FFF2-40B4-BE49-F238E27FC236}">
                <a16:creationId xmlns:a16="http://schemas.microsoft.com/office/drawing/2014/main" id="{80C553C1-6A8D-8D52-43CC-3DB8B4CDE560}"/>
              </a:ext>
            </a:extLst>
          </p:cNvPr>
          <p:cNvSpPr txBox="1">
            <a:spLocks noGrp="1"/>
          </p:cNvSpPr>
          <p:nvPr>
            <p:ph type="body" idx="4294967295"/>
          </p:nvPr>
        </p:nvSpPr>
        <p:spPr>
          <a:xfrm>
            <a:off x="1289047" y="3161685"/>
            <a:ext cx="17297403" cy="7325082"/>
          </a:xfrm>
        </p:spPr>
        <p:txBody>
          <a:bodyPr/>
          <a:lstStyle/>
          <a:p>
            <a:r>
              <a:rPr lang="en-US" sz="8800" dirty="0">
                <a:solidFill>
                  <a:schemeClr val="tx2"/>
                </a:solidFill>
                <a:effectLst/>
                <a:latin typeface="Gotham Book" pitchFamily="50" charset="0"/>
                <a:ea typeface="Cambria" panose="02040503050406030204" pitchFamily="18" charset="0"/>
                <a:cs typeface="Cambria" panose="02040503050406030204" pitchFamily="18" charset="0"/>
              </a:rPr>
              <a:t>What is a time where you felt most confident in yourself? How can you translate that experience into your role as VPFH?</a:t>
            </a:r>
            <a:endParaRPr lang="en-US" sz="8800" dirty="0">
              <a:solidFill>
                <a:schemeClr val="tx2"/>
              </a:solidFill>
              <a:effectLst/>
              <a:latin typeface="Gotham Book" pitchFamily="50" charset="0"/>
              <a:ea typeface="Calibri" panose="020F0502020204030204" pitchFamily="34" charset="0"/>
            </a:endParaRPr>
          </a:p>
          <a:p>
            <a:endParaRPr lang="en-US" dirty="0"/>
          </a:p>
        </p:txBody>
      </p:sp>
    </p:spTree>
    <p:extLst>
      <p:ext uri="{BB962C8B-B14F-4D97-AF65-F5344CB8AC3E}">
        <p14:creationId xmlns:p14="http://schemas.microsoft.com/office/powerpoint/2010/main" val="26768072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94F65-CE47-5564-86F4-07422F344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698A3C-D11B-2AB1-3F2E-2C599025FA59}"/>
              </a:ext>
            </a:extLst>
          </p:cNvPr>
          <p:cNvSpPr txBox="1">
            <a:spLocks noGrp="1"/>
          </p:cNvSpPr>
          <p:nvPr>
            <p:ph type="title"/>
          </p:nvPr>
        </p:nvSpPr>
        <p:spPr/>
        <p:txBody>
          <a:bodyPr/>
          <a:lstStyle/>
          <a:p>
            <a:r>
              <a:rPr lang="en-US" dirty="0"/>
              <a:t>Question 4</a:t>
            </a:r>
          </a:p>
        </p:txBody>
      </p:sp>
      <p:sp>
        <p:nvSpPr>
          <p:cNvPr id="3" name="Text Placeholder 2">
            <a:extLst>
              <a:ext uri="{FF2B5EF4-FFF2-40B4-BE49-F238E27FC236}">
                <a16:creationId xmlns:a16="http://schemas.microsoft.com/office/drawing/2014/main" id="{BBE60FFC-5797-9667-C643-8330076FE9A5}"/>
              </a:ext>
            </a:extLst>
          </p:cNvPr>
          <p:cNvSpPr txBox="1">
            <a:spLocks noGrp="1"/>
          </p:cNvSpPr>
          <p:nvPr>
            <p:ph type="body" idx="4294967295"/>
          </p:nvPr>
        </p:nvSpPr>
        <p:spPr>
          <a:xfrm>
            <a:off x="1289047" y="3161685"/>
            <a:ext cx="17297403" cy="3262432"/>
          </a:xfrm>
        </p:spPr>
        <p:txBody>
          <a:bodyPr/>
          <a:lstStyle/>
          <a:p>
            <a:r>
              <a:rPr lang="en-US" sz="8800" dirty="0">
                <a:solidFill>
                  <a:schemeClr val="tx2"/>
                </a:solidFill>
                <a:effectLst/>
                <a:latin typeface="Gotham Book" pitchFamily="50" charset="0"/>
                <a:ea typeface="Cambria" panose="02040503050406030204" pitchFamily="18" charset="0"/>
                <a:cs typeface="Cambria" panose="02040503050406030204" pitchFamily="18" charset="0"/>
              </a:rPr>
              <a:t>What is one obstacle you think you might face in this role? </a:t>
            </a:r>
            <a:endParaRPr lang="en-US" sz="8800" dirty="0">
              <a:solidFill>
                <a:schemeClr val="tx2"/>
              </a:solidFill>
              <a:effectLst/>
              <a:latin typeface="Gotham Book" pitchFamily="50" charset="0"/>
              <a:ea typeface="Calibri" panose="020F0502020204030204" pitchFamily="34" charset="0"/>
            </a:endParaRPr>
          </a:p>
          <a:p>
            <a:endParaRPr lang="en-US" dirty="0"/>
          </a:p>
        </p:txBody>
      </p:sp>
    </p:spTree>
    <p:extLst>
      <p:ext uri="{BB962C8B-B14F-4D97-AF65-F5344CB8AC3E}">
        <p14:creationId xmlns:p14="http://schemas.microsoft.com/office/powerpoint/2010/main" val="7135543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79C8D-A83B-BB3C-4175-05600F9605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BB32BA-6605-8730-FFAC-34DBEA639CC8}"/>
              </a:ext>
            </a:extLst>
          </p:cNvPr>
          <p:cNvSpPr txBox="1">
            <a:spLocks noGrp="1"/>
          </p:cNvSpPr>
          <p:nvPr>
            <p:ph type="title"/>
          </p:nvPr>
        </p:nvSpPr>
        <p:spPr/>
        <p:txBody>
          <a:bodyPr/>
          <a:lstStyle/>
          <a:p>
            <a:r>
              <a:rPr lang="en-US" dirty="0"/>
              <a:t>Question 5</a:t>
            </a:r>
          </a:p>
        </p:txBody>
      </p:sp>
      <p:sp>
        <p:nvSpPr>
          <p:cNvPr id="3" name="Text Placeholder 2">
            <a:extLst>
              <a:ext uri="{FF2B5EF4-FFF2-40B4-BE49-F238E27FC236}">
                <a16:creationId xmlns:a16="http://schemas.microsoft.com/office/drawing/2014/main" id="{66897340-955E-DDED-109D-657F40BDC041}"/>
              </a:ext>
            </a:extLst>
          </p:cNvPr>
          <p:cNvSpPr txBox="1">
            <a:spLocks noGrp="1"/>
          </p:cNvSpPr>
          <p:nvPr>
            <p:ph type="body" idx="4294967295"/>
          </p:nvPr>
        </p:nvSpPr>
        <p:spPr>
          <a:xfrm>
            <a:off x="1289047" y="3161685"/>
            <a:ext cx="17297403" cy="3508653"/>
          </a:xfrm>
        </p:spPr>
        <p:txBody>
          <a:bodyPr/>
          <a:lstStyle/>
          <a:p>
            <a:r>
              <a:rPr lang="en-US" sz="9600" dirty="0">
                <a:solidFill>
                  <a:schemeClr val="tx2"/>
                </a:solidFill>
                <a:effectLst/>
                <a:latin typeface="Gotham Book" pitchFamily="50" charset="0"/>
                <a:ea typeface="Cambria" panose="02040503050406030204" pitchFamily="18" charset="0"/>
                <a:cs typeface="Cambria" panose="02040503050406030204" pitchFamily="18" charset="0"/>
              </a:rPr>
              <a:t>What are you most looking forward to in this role?</a:t>
            </a:r>
            <a:endParaRPr lang="en-US" sz="9600" dirty="0">
              <a:solidFill>
                <a:schemeClr val="tx2"/>
              </a:solidFill>
              <a:effectLst/>
              <a:latin typeface="Gotham Book" pitchFamily="50" charset="0"/>
              <a:ea typeface="Calibri" panose="020F0502020204030204" pitchFamily="34" charset="0"/>
            </a:endParaRPr>
          </a:p>
          <a:p>
            <a:endParaRPr lang="en-US" dirty="0"/>
          </a:p>
        </p:txBody>
      </p:sp>
    </p:spTree>
    <p:extLst>
      <p:ext uri="{BB962C8B-B14F-4D97-AF65-F5344CB8AC3E}">
        <p14:creationId xmlns:p14="http://schemas.microsoft.com/office/powerpoint/2010/main" val="787703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35AF2DCD397C44A46CE26D3AF159CC" ma:contentTypeVersion="18" ma:contentTypeDescription="Create a new document." ma:contentTypeScope="" ma:versionID="3a9e0689321daf54f260088de702695d">
  <xsd:schema xmlns:xsd="http://www.w3.org/2001/XMLSchema" xmlns:xs="http://www.w3.org/2001/XMLSchema" xmlns:p="http://schemas.microsoft.com/office/2006/metadata/properties" xmlns:ns2="4fcf53e8-a449-4ef7-92e0-ab3995138bdb" xmlns:ns3="153681fb-0fa2-4120-846c-7e8c6c500415" targetNamespace="http://schemas.microsoft.com/office/2006/metadata/properties" ma:root="true" ma:fieldsID="d54e5b96d3a151b51a59e80aa276bcdd" ns2:_="" ns3:_="">
    <xsd:import namespace="4fcf53e8-a449-4ef7-92e0-ab3995138bdb"/>
    <xsd:import namespace="153681fb-0fa2-4120-846c-7e8c6c5004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f53e8-a449-4ef7-92e0-ab3995138b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d48e55-9a9c-433e-b013-87e76a6923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3681fb-0fa2-4120-846c-7e8c6c50041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25eca9d-9a5e-4f2d-9aeb-88cff52d8930}" ma:internalName="TaxCatchAll" ma:showField="CatchAllData" ma:web="153681fb-0fa2-4120-846c-7e8c6c5004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53681fb-0fa2-4120-846c-7e8c6c500415" xsi:nil="true"/>
    <lcf76f155ced4ddcb4097134ff3c332f xmlns="4fcf53e8-a449-4ef7-92e0-ab3995138bd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F960A3B-10ED-4E9E-B73D-A5DED57D642C}"/>
</file>

<file path=customXml/itemProps2.xml><?xml version="1.0" encoding="utf-8"?>
<ds:datastoreItem xmlns:ds="http://schemas.openxmlformats.org/officeDocument/2006/customXml" ds:itemID="{CE16B692-169D-4EFD-9805-A3BD65BA54C5}"/>
</file>

<file path=customXml/itemProps3.xml><?xml version="1.0" encoding="utf-8"?>
<ds:datastoreItem xmlns:ds="http://schemas.openxmlformats.org/officeDocument/2006/customXml" ds:itemID="{93FAD774-FCB0-44F2-84B1-1A2389FAFBC2}"/>
</file>

<file path=docProps/app.xml><?xml version="1.0" encoding="utf-8"?>
<Properties xmlns="http://schemas.openxmlformats.org/officeDocument/2006/extended-properties" xmlns:vt="http://schemas.openxmlformats.org/officeDocument/2006/docPropsVTypes">
  <Template>CW25_PPT_VPFH</Template>
  <TotalTime>4460</TotalTime>
  <Words>4072</Words>
  <Application>Microsoft Office PowerPoint</Application>
  <PresentationFormat>Custom</PresentationFormat>
  <Paragraphs>383</Paragraphs>
  <Slides>113</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113</vt:i4>
      </vt:variant>
    </vt:vector>
  </HeadingPairs>
  <TitlesOfParts>
    <vt:vector size="123" baseType="lpstr">
      <vt:lpstr>Aptos</vt:lpstr>
      <vt:lpstr>Arial</vt:lpstr>
      <vt:lpstr>Calibri</vt:lpstr>
      <vt:lpstr>Cambria</vt:lpstr>
      <vt:lpstr>Courier New</vt:lpstr>
      <vt:lpstr>Gotham Book</vt:lpstr>
      <vt:lpstr>Hello Mogels</vt:lpstr>
      <vt:lpstr>Montserrat</vt:lpstr>
      <vt:lpstr>Symbol</vt:lpstr>
      <vt:lpstr>Office Theme</vt:lpstr>
      <vt:lpstr>Welcome to the Finance/Housing College!</vt:lpstr>
      <vt:lpstr>Meet Your Facilitators</vt:lpstr>
      <vt:lpstr>Learning Objectives</vt:lpstr>
      <vt:lpstr>Learning Objectives</vt:lpstr>
      <vt:lpstr>Agenda</vt:lpstr>
      <vt:lpstr>Let’s Mingle!</vt:lpstr>
      <vt:lpstr>Table Names</vt:lpstr>
      <vt:lpstr>Activity</vt:lpstr>
      <vt:lpstr>PowerPoint Presentation</vt:lpstr>
      <vt:lpstr>Saying “Yes” to Pi Phi</vt:lpstr>
      <vt:lpstr>Welcome Back!</vt:lpstr>
      <vt:lpstr>Group Poll</vt:lpstr>
      <vt:lpstr>Vice President Finance/Housing</vt:lpstr>
      <vt:lpstr>Vice President Finance/Housing Responsibilities</vt:lpstr>
      <vt:lpstr>Supporters</vt:lpstr>
      <vt:lpstr>Finance/Housing Advisor Responsibilities</vt:lpstr>
      <vt:lpstr>Wine &amp; Silver Blue News</vt:lpstr>
      <vt:lpstr>Let’s Practice!</vt:lpstr>
      <vt:lpstr>Scenario #1</vt:lpstr>
      <vt:lpstr>Scenario #2</vt:lpstr>
      <vt:lpstr>Scenario #3</vt:lpstr>
      <vt:lpstr>Scenario #4</vt:lpstr>
      <vt:lpstr>Scenario #5</vt:lpstr>
      <vt:lpstr>Scenario #6</vt:lpstr>
      <vt:lpstr>VPFH Relationship with Other Chapter Leadership Team (CLT) Officers</vt:lpstr>
      <vt:lpstr>Collaboration With Other CLT Members</vt:lpstr>
      <vt:lpstr>Helpful Budgeting Forms</vt:lpstr>
      <vt:lpstr>Relationship With DMF &amp; DH</vt:lpstr>
      <vt:lpstr>Questions?</vt:lpstr>
      <vt:lpstr>Welcome Back!</vt:lpstr>
      <vt:lpstr>Automatic Financial Probation (AFP) + Automatic Financial Dismissal (AFD) Process</vt:lpstr>
      <vt:lpstr>Automatic Financial Probation (AFP)</vt:lpstr>
      <vt:lpstr>Automatic Financial Probation (AFP)</vt:lpstr>
      <vt:lpstr>Invoicing Timeline</vt:lpstr>
      <vt:lpstr>Monthly Tasks</vt:lpstr>
      <vt:lpstr>Automatic Financial Dismissal (AFD)</vt:lpstr>
      <vt:lpstr>Per the Constitution &amp; Statutes</vt:lpstr>
      <vt:lpstr>Budget Management</vt:lpstr>
      <vt:lpstr>Budget Acknowledgement Form</vt:lpstr>
      <vt:lpstr>Officer Budget Tracking Form</vt:lpstr>
      <vt:lpstr>The Budget Cycle</vt:lpstr>
      <vt:lpstr>Chapter Fundraising</vt:lpstr>
      <vt:lpstr>Fundraisers</vt:lpstr>
      <vt:lpstr>Post-Fundraising Event Process</vt:lpstr>
      <vt:lpstr>Questions?</vt:lpstr>
      <vt:lpstr>Monthly Chapter Evaluations (MCE)</vt:lpstr>
      <vt:lpstr>Monthly Chapter Evaluations (MCE)</vt:lpstr>
      <vt:lpstr>Meeting Expectations Standards</vt:lpstr>
      <vt:lpstr>Exceeding Expectations Standards</vt:lpstr>
      <vt:lpstr>Tips &amp; Reminders</vt:lpstr>
      <vt:lpstr>Defining Your Housing Role</vt:lpstr>
      <vt:lpstr>PowerPoint Presentation</vt:lpstr>
      <vt:lpstr>CHC &amp; FHC</vt:lpstr>
      <vt:lpstr>When Should I Reach Out to My CHC or FHC Liaison? </vt:lpstr>
      <vt:lpstr>Chapter Agreements</vt:lpstr>
      <vt:lpstr>Chapter Agreements</vt:lpstr>
      <vt:lpstr>House Fund Fee</vt:lpstr>
      <vt:lpstr>Questions?</vt:lpstr>
      <vt:lpstr>Working With Your House Director</vt:lpstr>
      <vt:lpstr>Working With Your House Director</vt:lpstr>
      <vt:lpstr>Housing Contracts &amp; Live In Requirement</vt:lpstr>
      <vt:lpstr>Housing Resources</vt:lpstr>
      <vt:lpstr>Pi Beta Phi Live In Requirement</vt:lpstr>
      <vt:lpstr>Key Housing Dates</vt:lpstr>
      <vt:lpstr>Housing Contract Guidelines</vt:lpstr>
      <vt:lpstr>Key Housing Dates</vt:lpstr>
      <vt:lpstr>Member Housing Residency Request Form (MHRRF)</vt:lpstr>
      <vt:lpstr>Dispensations can be granted by AAC for the following circumstances:</vt:lpstr>
      <vt:lpstr>Housing List</vt:lpstr>
      <vt:lpstr>Point System</vt:lpstr>
      <vt:lpstr>Operational Housing List</vt:lpstr>
      <vt:lpstr>Operational Housing List</vt:lpstr>
      <vt:lpstr>Housing Contracts</vt:lpstr>
      <vt:lpstr>Housing Contract Template</vt:lpstr>
      <vt:lpstr>The Monetary Impact of Filling the Chapter Facility</vt:lpstr>
      <vt:lpstr>Room &amp; Board </vt:lpstr>
      <vt:lpstr>Member Obligations - Housing</vt:lpstr>
      <vt:lpstr>PowerPoint Presentation</vt:lpstr>
      <vt:lpstr>PowerPoint Presentation</vt:lpstr>
      <vt:lpstr>Questions?</vt:lpstr>
      <vt:lpstr>Emergency Procedures &amp; Safety</vt:lpstr>
      <vt:lpstr>Top 5 Chapter Housing Related Emergencies</vt:lpstr>
      <vt:lpstr>Discuss each of these Chapter Housing Related Emergencies</vt:lpstr>
      <vt:lpstr>How To Be Prepared for Facility Emergencies</vt:lpstr>
      <vt:lpstr>Questions?</vt:lpstr>
      <vt:lpstr>ESA &amp; Service Animal Requests</vt:lpstr>
      <vt:lpstr>Service Animals : Any dog that is individually trained to do work or perform tasks for the benefit of an individual with a disability. Other species of animals, whether wild or domestic, trained or untrained, are not considered service animals. [ Definition taken from the American with Disability Act]</vt:lpstr>
      <vt:lpstr>Service Animal Request Process</vt:lpstr>
      <vt:lpstr>Emotional Support Animal Request Process</vt:lpstr>
      <vt:lpstr>Emotional Support Animal Request Process</vt:lpstr>
      <vt:lpstr>PowerPoint Presentation</vt:lpstr>
      <vt:lpstr>Key Take Aways</vt:lpstr>
      <vt:lpstr>Questions?</vt:lpstr>
      <vt:lpstr>Wrap Up</vt:lpstr>
      <vt:lpstr>Question 1</vt:lpstr>
      <vt:lpstr>Question 2</vt:lpstr>
      <vt:lpstr>Question 3</vt:lpstr>
      <vt:lpstr>Question 4</vt:lpstr>
      <vt:lpstr>Question 5</vt:lpstr>
      <vt:lpstr>Question 6</vt:lpstr>
      <vt:lpstr>Question 7</vt:lpstr>
      <vt:lpstr>Question 8</vt:lpstr>
      <vt:lpstr>PowerPoint Presentation</vt:lpstr>
      <vt:lpstr>THANK YOU!</vt:lpstr>
      <vt:lpstr>PowerPoint Presentation</vt:lpstr>
      <vt:lpstr>PowerPoint Presentation</vt:lpstr>
      <vt:lpstr>PowerPoint Presentation</vt:lpstr>
      <vt:lpstr>PowerPoint Presentation</vt:lpstr>
      <vt:lpstr>PowerPoint Presentation</vt:lpstr>
      <vt:lpstr>Vice President Finance/Housing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Arianna Rodriguez</dc:creator>
  <cp:lastModifiedBy>Arianna Rodriguez</cp:lastModifiedBy>
  <cp:revision>104</cp:revision>
  <cp:lastPrinted>2025-01-23T17:13:36Z</cp:lastPrinted>
  <dcterms:created xsi:type="dcterms:W3CDTF">2024-12-03T23:00:53Z</dcterms:created>
  <dcterms:modified xsi:type="dcterms:W3CDTF">2025-01-25T02:33:00Z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2023-10-11T00:00:00Z</vt:filetime>
  </property>
  <property fmtid="{D5CDD505-2E9C-101B-9397-08002B2CF9AE}" pid="3" name="Creator">
    <vt:lpwstr>Adobe InDesign 18.5 (Macintosh)</vt:lpwstr>
  </property>
  <property fmtid="{D5CDD505-2E9C-101B-9397-08002B2CF9AE}" pid="4" name="LastSaved">
    <vt:filetime>2023-10-16T00:00:00Z</vt:filetime>
  </property>
  <property fmtid="{D5CDD505-2E9C-101B-9397-08002B2CF9AE}" pid="5" name="Producer">
    <vt:lpwstr>Adobe PDF Library 17.0</vt:lpwstr>
  </property>
  <property fmtid="{D5CDD505-2E9C-101B-9397-08002B2CF9AE}" pid="6" name="ContentTypeId">
    <vt:lpwstr>0x0101000735AF2DCD397C44A46CE26D3AF159CC</vt:lpwstr>
  </property>
  <property fmtid="{D5CDD505-2E9C-101B-9397-08002B2CF9AE}" pid="7" name="MediaServiceImageTags">
    <vt:lpwstr/>
  </property>
</Properties>
</file>